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5" r:id="rId1"/>
  </p:sldMasterIdLst>
  <p:notesMasterIdLst>
    <p:notesMasterId r:id="rId15"/>
  </p:notesMasterIdLst>
  <p:handoutMasterIdLst>
    <p:handoutMasterId r:id="rId16"/>
  </p:handoutMasterIdLst>
  <p:sldIdLst>
    <p:sldId id="262" r:id="rId2"/>
    <p:sldId id="265" r:id="rId3"/>
    <p:sldId id="270" r:id="rId4"/>
    <p:sldId id="264" r:id="rId5"/>
    <p:sldId id="266" r:id="rId6"/>
    <p:sldId id="258" r:id="rId7"/>
    <p:sldId id="263" r:id="rId8"/>
    <p:sldId id="271" r:id="rId9"/>
    <p:sldId id="261" r:id="rId10"/>
    <p:sldId id="260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0920"/>
    <a:srgbClr val="E7021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4" autoAdjust="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151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6" d="100"/>
          <a:sy n="86" d="100"/>
        </p:scale>
        <p:origin x="288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FEEB2A-81BB-41D8-AD8A-16EE735F2F7B}" type="datetimeFigureOut">
              <a:rPr lang="fr-CA" smtClean="0"/>
              <a:t>2016-09-15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D33F7B-C4AB-41E4-A192-09A6D309978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794857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D24CC7-F1D2-4DCE-ACFD-A3407C074FD6}" type="datetimeFigureOut">
              <a:rPr lang="fr-CA" smtClean="0"/>
              <a:t>2016-09-15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96A452-A209-4183-A23F-986B3D74B82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38675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g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Espace réservé du texte 6"/>
          <p:cNvSpPr>
            <a:spLocks noGrp="1"/>
          </p:cNvSpPr>
          <p:nvPr>
            <p:ph type="body" sz="quarter" idx="13" hasCustomPrompt="1"/>
          </p:nvPr>
        </p:nvSpPr>
        <p:spPr>
          <a:xfrm>
            <a:off x="5350933" y="3742267"/>
            <a:ext cx="3386137" cy="5588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spcBef>
                <a:spcPts val="1200"/>
              </a:spcBef>
              <a:buNone/>
              <a:defRPr sz="1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300"/>
            </a:lvl2pPr>
            <a:lvl3pPr marL="914400" indent="0">
              <a:buNone/>
              <a:defRPr sz="2300"/>
            </a:lvl3pPr>
            <a:lvl4pPr marL="1371600" indent="0">
              <a:buNone/>
              <a:defRPr sz="2300"/>
            </a:lvl4pPr>
            <a:lvl5pPr marL="1828800" indent="0">
              <a:buNone/>
              <a:defRPr sz="2300"/>
            </a:lvl5pPr>
          </a:lstStyle>
          <a:p>
            <a:pPr lvl="0"/>
            <a:r>
              <a:rPr lang="fr-CA" dirty="0" smtClean="0"/>
              <a:t>Cliquez pour modifier le sous-titre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4" hasCustomPrompt="1"/>
          </p:nvPr>
        </p:nvSpPr>
        <p:spPr>
          <a:xfrm>
            <a:off x="5350933" y="4275663"/>
            <a:ext cx="3386137" cy="3217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b="0" baseline="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fr-CA" dirty="0" smtClean="0"/>
              <a:t>Prénom Nom</a:t>
            </a:r>
            <a:br>
              <a:rPr lang="fr-CA" dirty="0" smtClean="0"/>
            </a:br>
            <a:r>
              <a:rPr lang="fr-CA" dirty="0" smtClean="0"/>
              <a:t>Date</a:t>
            </a:r>
            <a:endParaRPr lang="fr-CA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6" hasCustomPrompt="1"/>
          </p:nvPr>
        </p:nvSpPr>
        <p:spPr>
          <a:xfrm>
            <a:off x="1041400" y="0"/>
            <a:ext cx="7594600" cy="1244599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32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 smtClean="0"/>
              <a:t>Cliquez pour modifier le titre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9489228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8"/>
          <p:cNvSpPr>
            <a:spLocks noGrp="1"/>
          </p:cNvSpPr>
          <p:nvPr>
            <p:ph type="title"/>
          </p:nvPr>
        </p:nvSpPr>
        <p:spPr>
          <a:xfrm>
            <a:off x="804337" y="796911"/>
            <a:ext cx="7492997" cy="837305"/>
          </a:xfrm>
          <a:prstGeom prst="rect">
            <a:avLst/>
          </a:prstGeom>
        </p:spPr>
        <p:txBody>
          <a:bodyPr/>
          <a:lstStyle>
            <a:lvl1pPr marL="0" indent="0" algn="l">
              <a:defRPr sz="4000" b="0">
                <a:solidFill>
                  <a:srgbClr val="CD092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CA" dirty="0"/>
          </a:p>
        </p:txBody>
      </p:sp>
      <p:sp>
        <p:nvSpPr>
          <p:cNvPr id="14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804337" y="2389479"/>
            <a:ext cx="7492997" cy="3486303"/>
          </a:xfrm>
          <a:prstGeom prst="rect">
            <a:avLst/>
          </a:prstGeom>
        </p:spPr>
        <p:txBody>
          <a:bodyPr>
            <a:noAutofit/>
          </a:bodyPr>
          <a:lstStyle>
            <a:lvl1pPr marL="177800" indent="-177800">
              <a:spcBef>
                <a:spcPts val="300"/>
              </a:spcBef>
              <a:spcAft>
                <a:spcPts val="600"/>
              </a:spcAft>
              <a:buClr>
                <a:srgbClr val="E7021A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 Narrow"/>
                <a:cs typeface="Arial Narrow"/>
              </a:defRPr>
            </a:lvl1pPr>
            <a:lvl2pPr marL="355600" indent="-1778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»"/>
              <a:defRPr sz="1600" b="0">
                <a:solidFill>
                  <a:schemeClr val="tx1">
                    <a:lumMod val="75000"/>
                    <a:lumOff val="25000"/>
                  </a:schemeClr>
                </a:solidFill>
                <a:latin typeface="Arial Narrow"/>
                <a:cs typeface="Arial Narrow"/>
              </a:defRPr>
            </a:lvl2pPr>
            <a:lvl3pPr marL="541338" indent="-185738">
              <a:spcBef>
                <a:spcPts val="0"/>
              </a:spcBef>
              <a:spcAft>
                <a:spcPts val="300"/>
              </a:spcAft>
              <a:defRPr sz="1400">
                <a:solidFill>
                  <a:schemeClr val="bg1">
                    <a:lumMod val="50000"/>
                  </a:schemeClr>
                </a:solidFill>
                <a:latin typeface="Arial Narrow"/>
                <a:cs typeface="Arial Narrow"/>
              </a:defRPr>
            </a:lvl3pPr>
            <a:lvl4pPr>
              <a:defRPr sz="1600">
                <a:solidFill>
                  <a:schemeClr val="tx1">
                    <a:lumMod val="50000"/>
                    <a:lumOff val="50000"/>
                  </a:schemeClr>
                </a:solidFill>
                <a:latin typeface="Arial Narrow"/>
                <a:cs typeface="Arial Narrow"/>
              </a:defRPr>
            </a:lvl4pPr>
            <a:lvl5pPr>
              <a:defRPr sz="1600">
                <a:solidFill>
                  <a:schemeClr val="tx1">
                    <a:lumMod val="50000"/>
                    <a:lumOff val="50000"/>
                  </a:schemeClr>
                </a:solidFill>
                <a:latin typeface="Arial Narrow"/>
                <a:cs typeface="Arial Narrow"/>
              </a:defRPr>
            </a:lvl5pPr>
          </a:lstStyle>
          <a:p>
            <a:pPr lvl="0"/>
            <a:r>
              <a:rPr lang="fr-CA" dirty="0" smtClean="0"/>
              <a:t>Cliquez pour modifier le texte </a:t>
            </a:r>
          </a:p>
          <a:p>
            <a:pPr lvl="1"/>
            <a:r>
              <a:rPr lang="fr-CA" dirty="0" smtClean="0"/>
              <a:t>Deuxième niveau</a:t>
            </a:r>
          </a:p>
          <a:p>
            <a:pPr lvl="2"/>
            <a:r>
              <a:rPr lang="fr-CA" dirty="0" smtClean="0"/>
              <a:t>Troisième niveau</a:t>
            </a:r>
          </a:p>
        </p:txBody>
      </p:sp>
      <p:sp>
        <p:nvSpPr>
          <p:cNvPr id="16" name="Espace réservé du texte 6"/>
          <p:cNvSpPr>
            <a:spLocks noGrp="1"/>
          </p:cNvSpPr>
          <p:nvPr>
            <p:ph type="body" sz="quarter" idx="13" hasCustomPrompt="1"/>
          </p:nvPr>
        </p:nvSpPr>
        <p:spPr>
          <a:xfrm>
            <a:off x="804337" y="1651150"/>
            <a:ext cx="7492997" cy="72139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spcBef>
                <a:spcPts val="1200"/>
              </a:spcBef>
              <a:buNone/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300"/>
            </a:lvl2pPr>
            <a:lvl3pPr marL="914400" indent="0">
              <a:buNone/>
              <a:defRPr sz="2300"/>
            </a:lvl3pPr>
            <a:lvl4pPr marL="1371600" indent="0">
              <a:buNone/>
              <a:defRPr sz="2300"/>
            </a:lvl4pPr>
            <a:lvl5pPr marL="1828800" indent="0">
              <a:buNone/>
              <a:defRPr sz="2300"/>
            </a:lvl5pPr>
          </a:lstStyle>
          <a:p>
            <a:pPr lvl="0"/>
            <a:r>
              <a:rPr lang="fr-CA" dirty="0" smtClean="0"/>
              <a:t>Cliquez pour modifier le sous-titre 1</a:t>
            </a:r>
          </a:p>
        </p:txBody>
      </p:sp>
    </p:spTree>
    <p:extLst>
      <p:ext uri="{BB962C8B-B14F-4D97-AF65-F5344CB8AC3E}">
        <p14:creationId xmlns:p14="http://schemas.microsoft.com/office/powerpoint/2010/main" val="4198006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sur deux lignes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re 18"/>
          <p:cNvSpPr>
            <a:spLocks noGrp="1"/>
          </p:cNvSpPr>
          <p:nvPr>
            <p:ph type="title"/>
          </p:nvPr>
        </p:nvSpPr>
        <p:spPr>
          <a:xfrm>
            <a:off x="804337" y="796911"/>
            <a:ext cx="7492997" cy="1347744"/>
          </a:xfrm>
          <a:prstGeom prst="rect">
            <a:avLst/>
          </a:prstGeom>
        </p:spPr>
        <p:txBody>
          <a:bodyPr/>
          <a:lstStyle>
            <a:lvl1pPr marL="0" indent="0" algn="l">
              <a:defRPr sz="4000" b="0">
                <a:solidFill>
                  <a:srgbClr val="CD092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CA" dirty="0"/>
          </a:p>
        </p:txBody>
      </p:sp>
      <p:sp>
        <p:nvSpPr>
          <p:cNvPr id="15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804337" y="2895449"/>
            <a:ext cx="7492997" cy="2971866"/>
          </a:xfrm>
          <a:prstGeom prst="rect">
            <a:avLst/>
          </a:prstGeom>
        </p:spPr>
        <p:txBody>
          <a:bodyPr>
            <a:noAutofit/>
          </a:bodyPr>
          <a:lstStyle>
            <a:lvl1pPr marL="177800" indent="-177800">
              <a:spcBef>
                <a:spcPts val="1200"/>
              </a:spcBef>
              <a:spcAft>
                <a:spcPts val="600"/>
              </a:spcAft>
              <a:buClr>
                <a:srgbClr val="E7021A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 Narrow"/>
                <a:cs typeface="Arial Narrow"/>
              </a:defRPr>
            </a:lvl1pPr>
            <a:lvl2pPr marL="355600" indent="-1778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»"/>
              <a:defRPr sz="1600" b="0">
                <a:solidFill>
                  <a:schemeClr val="tx1">
                    <a:lumMod val="75000"/>
                    <a:lumOff val="25000"/>
                  </a:schemeClr>
                </a:solidFill>
                <a:latin typeface="Arial Narrow"/>
                <a:cs typeface="Arial Narrow"/>
              </a:defRPr>
            </a:lvl2pPr>
            <a:lvl3pPr marL="541338" indent="-185738">
              <a:spcBef>
                <a:spcPts val="0"/>
              </a:spcBef>
              <a:spcAft>
                <a:spcPts val="300"/>
              </a:spcAft>
              <a:defRPr sz="1400">
                <a:solidFill>
                  <a:schemeClr val="bg1">
                    <a:lumMod val="50000"/>
                  </a:schemeClr>
                </a:solidFill>
                <a:latin typeface="Arial Narrow"/>
                <a:cs typeface="Arial Narrow"/>
              </a:defRPr>
            </a:lvl3pPr>
            <a:lvl4pPr>
              <a:defRPr sz="1600">
                <a:solidFill>
                  <a:schemeClr val="tx1">
                    <a:lumMod val="50000"/>
                    <a:lumOff val="50000"/>
                  </a:schemeClr>
                </a:solidFill>
                <a:latin typeface="Arial Narrow"/>
                <a:cs typeface="Arial Narrow"/>
              </a:defRPr>
            </a:lvl4pPr>
            <a:lvl5pPr>
              <a:defRPr sz="1600">
                <a:solidFill>
                  <a:schemeClr val="tx1">
                    <a:lumMod val="50000"/>
                    <a:lumOff val="50000"/>
                  </a:schemeClr>
                </a:solidFill>
                <a:latin typeface="Arial Narrow"/>
                <a:cs typeface="Arial Narrow"/>
              </a:defRPr>
            </a:lvl5pPr>
          </a:lstStyle>
          <a:p>
            <a:pPr lvl="0"/>
            <a:r>
              <a:rPr lang="fr-CA" dirty="0" smtClean="0"/>
              <a:t>Cliquez pour modifier le texte </a:t>
            </a:r>
          </a:p>
          <a:p>
            <a:pPr lvl="1"/>
            <a:r>
              <a:rPr lang="fr-CA" dirty="0" smtClean="0"/>
              <a:t>Deuxième niveau</a:t>
            </a:r>
          </a:p>
          <a:p>
            <a:pPr lvl="2"/>
            <a:r>
              <a:rPr lang="fr-CA" dirty="0" smtClean="0"/>
              <a:t>Troisième niveau</a:t>
            </a:r>
          </a:p>
        </p:txBody>
      </p:sp>
      <p:sp>
        <p:nvSpPr>
          <p:cNvPr id="17" name="Espace réservé du texte 6"/>
          <p:cNvSpPr>
            <a:spLocks noGrp="1"/>
          </p:cNvSpPr>
          <p:nvPr>
            <p:ph type="body" sz="quarter" idx="13" hasCustomPrompt="1"/>
          </p:nvPr>
        </p:nvSpPr>
        <p:spPr>
          <a:xfrm>
            <a:off x="804337" y="2157120"/>
            <a:ext cx="7492997" cy="72139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spcBef>
                <a:spcPts val="1200"/>
              </a:spcBef>
              <a:buNone/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300"/>
            </a:lvl2pPr>
            <a:lvl3pPr marL="914400" indent="0">
              <a:buNone/>
              <a:defRPr sz="2300"/>
            </a:lvl3pPr>
            <a:lvl4pPr marL="1371600" indent="0">
              <a:buNone/>
              <a:defRPr sz="2300"/>
            </a:lvl4pPr>
            <a:lvl5pPr marL="1828800" indent="0">
              <a:buNone/>
              <a:defRPr sz="2300"/>
            </a:lvl5pPr>
          </a:lstStyle>
          <a:p>
            <a:pPr lvl="0"/>
            <a:r>
              <a:rPr lang="fr-CA" dirty="0" smtClean="0"/>
              <a:t>Cliquez pour modifier le sous-titre 1</a:t>
            </a:r>
          </a:p>
        </p:txBody>
      </p:sp>
    </p:spTree>
    <p:extLst>
      <p:ext uri="{BB962C8B-B14F-4D97-AF65-F5344CB8AC3E}">
        <p14:creationId xmlns:p14="http://schemas.microsoft.com/office/powerpoint/2010/main" val="1988133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6"/>
          <p:cNvSpPr>
            <a:spLocks noGrp="1"/>
          </p:cNvSpPr>
          <p:nvPr>
            <p:ph type="body" sz="quarter" idx="15" hasCustomPrompt="1"/>
          </p:nvPr>
        </p:nvSpPr>
        <p:spPr>
          <a:xfrm>
            <a:off x="804337" y="1651150"/>
            <a:ext cx="7492997" cy="72139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spcBef>
                <a:spcPts val="1200"/>
              </a:spcBef>
              <a:buNone/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300"/>
            </a:lvl2pPr>
            <a:lvl3pPr marL="914400" indent="0">
              <a:buNone/>
              <a:defRPr sz="2300"/>
            </a:lvl3pPr>
            <a:lvl4pPr marL="1371600" indent="0">
              <a:buNone/>
              <a:defRPr sz="2300"/>
            </a:lvl4pPr>
            <a:lvl5pPr marL="1828800" indent="0">
              <a:buNone/>
              <a:defRPr sz="2300"/>
            </a:lvl5pPr>
          </a:lstStyle>
          <a:p>
            <a:pPr lvl="0"/>
            <a:r>
              <a:rPr lang="fr-CA" dirty="0" smtClean="0"/>
              <a:t>Cliquez pour modifier le sous-titre 1</a:t>
            </a:r>
          </a:p>
        </p:txBody>
      </p:sp>
      <p:sp>
        <p:nvSpPr>
          <p:cNvPr id="15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804337" y="2389479"/>
            <a:ext cx="3555994" cy="3452435"/>
          </a:xfrm>
          <a:prstGeom prst="rect">
            <a:avLst/>
          </a:prstGeom>
        </p:spPr>
        <p:txBody>
          <a:bodyPr>
            <a:noAutofit/>
          </a:bodyPr>
          <a:lstStyle>
            <a:lvl1pPr marL="177800" indent="-177800">
              <a:spcBef>
                <a:spcPts val="1200"/>
              </a:spcBef>
              <a:spcAft>
                <a:spcPts val="600"/>
              </a:spcAft>
              <a:buClr>
                <a:srgbClr val="E7021A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 Narrow"/>
                <a:cs typeface="Arial Narrow"/>
              </a:defRPr>
            </a:lvl1pPr>
            <a:lvl2pPr marL="355600" indent="-1778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»"/>
              <a:defRPr sz="1600" b="0">
                <a:solidFill>
                  <a:schemeClr val="tx1">
                    <a:lumMod val="75000"/>
                    <a:lumOff val="25000"/>
                  </a:schemeClr>
                </a:solidFill>
                <a:latin typeface="Arial Narrow"/>
                <a:cs typeface="Arial Narrow"/>
              </a:defRPr>
            </a:lvl2pPr>
            <a:lvl3pPr marL="541338" indent="-185738">
              <a:spcBef>
                <a:spcPts val="0"/>
              </a:spcBef>
              <a:spcAft>
                <a:spcPts val="300"/>
              </a:spcAft>
              <a:defRPr sz="1400">
                <a:solidFill>
                  <a:schemeClr val="bg1">
                    <a:lumMod val="50000"/>
                  </a:schemeClr>
                </a:solidFill>
                <a:latin typeface="Arial Narrow"/>
                <a:cs typeface="Arial Narrow"/>
              </a:defRPr>
            </a:lvl3pPr>
            <a:lvl4pPr>
              <a:defRPr sz="1600">
                <a:solidFill>
                  <a:schemeClr val="tx1">
                    <a:lumMod val="50000"/>
                    <a:lumOff val="50000"/>
                  </a:schemeClr>
                </a:solidFill>
                <a:latin typeface="Arial Narrow"/>
                <a:cs typeface="Arial Narrow"/>
              </a:defRPr>
            </a:lvl4pPr>
            <a:lvl5pPr>
              <a:defRPr sz="1600">
                <a:solidFill>
                  <a:schemeClr val="tx1">
                    <a:lumMod val="50000"/>
                    <a:lumOff val="50000"/>
                  </a:schemeClr>
                </a:solidFill>
                <a:latin typeface="Arial Narrow"/>
                <a:cs typeface="Arial Narrow"/>
              </a:defRPr>
            </a:lvl5pPr>
          </a:lstStyle>
          <a:p>
            <a:pPr lvl="0"/>
            <a:r>
              <a:rPr lang="fr-CA" dirty="0" smtClean="0"/>
              <a:t>Cliquez pour modifier le texte</a:t>
            </a:r>
          </a:p>
          <a:p>
            <a:pPr lvl="1"/>
            <a:r>
              <a:rPr lang="fr-CA" dirty="0" smtClean="0"/>
              <a:t>Deuxième niveau</a:t>
            </a:r>
          </a:p>
          <a:p>
            <a:pPr lvl="2"/>
            <a:r>
              <a:rPr lang="fr-CA" dirty="0" smtClean="0"/>
              <a:t>Troisième niveau</a:t>
            </a:r>
          </a:p>
        </p:txBody>
      </p:sp>
      <p:sp>
        <p:nvSpPr>
          <p:cNvPr id="10" name="Espace réservé du contenu 2"/>
          <p:cNvSpPr>
            <a:spLocks noGrp="1"/>
          </p:cNvSpPr>
          <p:nvPr>
            <p:ph idx="14" hasCustomPrompt="1"/>
          </p:nvPr>
        </p:nvSpPr>
        <p:spPr>
          <a:xfrm>
            <a:off x="4783673" y="2389479"/>
            <a:ext cx="3555994" cy="3452435"/>
          </a:xfrm>
          <a:prstGeom prst="rect">
            <a:avLst/>
          </a:prstGeom>
        </p:spPr>
        <p:txBody>
          <a:bodyPr>
            <a:noAutofit/>
          </a:bodyPr>
          <a:lstStyle>
            <a:lvl1pPr marL="177800" indent="-177800">
              <a:spcBef>
                <a:spcPts val="1200"/>
              </a:spcBef>
              <a:spcAft>
                <a:spcPts val="600"/>
              </a:spcAft>
              <a:buClr>
                <a:srgbClr val="E7021A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 Narrow"/>
                <a:cs typeface="Arial Narrow"/>
              </a:defRPr>
            </a:lvl1pPr>
            <a:lvl2pPr marL="355600" indent="-1778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»"/>
              <a:defRPr sz="1600" b="0">
                <a:solidFill>
                  <a:schemeClr val="tx1">
                    <a:lumMod val="75000"/>
                    <a:lumOff val="25000"/>
                  </a:schemeClr>
                </a:solidFill>
                <a:latin typeface="Arial Narrow"/>
                <a:cs typeface="Arial Narrow"/>
              </a:defRPr>
            </a:lvl2pPr>
            <a:lvl3pPr marL="541338" indent="-185738">
              <a:spcBef>
                <a:spcPts val="0"/>
              </a:spcBef>
              <a:spcAft>
                <a:spcPts val="300"/>
              </a:spcAft>
              <a:defRPr sz="1400">
                <a:solidFill>
                  <a:schemeClr val="bg1">
                    <a:lumMod val="50000"/>
                  </a:schemeClr>
                </a:solidFill>
                <a:latin typeface="Arial Narrow"/>
                <a:cs typeface="Arial Narrow"/>
              </a:defRPr>
            </a:lvl3pPr>
            <a:lvl4pPr>
              <a:defRPr sz="1600">
                <a:solidFill>
                  <a:schemeClr val="tx1">
                    <a:lumMod val="50000"/>
                    <a:lumOff val="50000"/>
                  </a:schemeClr>
                </a:solidFill>
                <a:latin typeface="Arial Narrow"/>
                <a:cs typeface="Arial Narrow"/>
              </a:defRPr>
            </a:lvl4pPr>
            <a:lvl5pPr>
              <a:defRPr sz="1600">
                <a:solidFill>
                  <a:schemeClr val="tx1">
                    <a:lumMod val="50000"/>
                    <a:lumOff val="50000"/>
                  </a:schemeClr>
                </a:solidFill>
                <a:latin typeface="Arial Narrow"/>
                <a:cs typeface="Arial Narrow"/>
              </a:defRPr>
            </a:lvl5pPr>
          </a:lstStyle>
          <a:p>
            <a:pPr lvl="0"/>
            <a:r>
              <a:rPr lang="fr-CA" dirty="0" smtClean="0"/>
              <a:t>Cliquez pour modifier le texte</a:t>
            </a:r>
          </a:p>
          <a:p>
            <a:pPr lvl="1"/>
            <a:r>
              <a:rPr lang="fr-CA" dirty="0" smtClean="0"/>
              <a:t>Deuxième niveau</a:t>
            </a:r>
          </a:p>
          <a:p>
            <a:pPr lvl="2"/>
            <a:r>
              <a:rPr lang="fr-CA" dirty="0" smtClean="0"/>
              <a:t>Troisième niveau</a:t>
            </a:r>
          </a:p>
        </p:txBody>
      </p:sp>
      <p:sp>
        <p:nvSpPr>
          <p:cNvPr id="12" name="Titre 18"/>
          <p:cNvSpPr>
            <a:spLocks noGrp="1"/>
          </p:cNvSpPr>
          <p:nvPr>
            <p:ph type="title"/>
          </p:nvPr>
        </p:nvSpPr>
        <p:spPr>
          <a:xfrm>
            <a:off x="804337" y="796911"/>
            <a:ext cx="7492997" cy="837305"/>
          </a:xfrm>
          <a:prstGeom prst="rect">
            <a:avLst/>
          </a:prstGeom>
        </p:spPr>
        <p:txBody>
          <a:bodyPr/>
          <a:lstStyle>
            <a:lvl1pPr marL="0" indent="0" algn="l">
              <a:defRPr sz="4000" b="0">
                <a:solidFill>
                  <a:srgbClr val="CD092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426427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e e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exte 6"/>
          <p:cNvSpPr>
            <a:spLocks noGrp="1"/>
          </p:cNvSpPr>
          <p:nvPr>
            <p:ph type="body" sz="quarter" idx="15" hasCustomPrompt="1"/>
          </p:nvPr>
        </p:nvSpPr>
        <p:spPr>
          <a:xfrm>
            <a:off x="804337" y="1651150"/>
            <a:ext cx="7492997" cy="72139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spcBef>
                <a:spcPts val="1200"/>
              </a:spcBef>
              <a:buNone/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300"/>
            </a:lvl2pPr>
            <a:lvl3pPr marL="914400" indent="0">
              <a:buNone/>
              <a:defRPr sz="2300"/>
            </a:lvl3pPr>
            <a:lvl4pPr marL="1371600" indent="0">
              <a:buNone/>
              <a:defRPr sz="2300"/>
            </a:lvl4pPr>
            <a:lvl5pPr marL="1828800" indent="0">
              <a:buNone/>
              <a:defRPr sz="2300"/>
            </a:lvl5pPr>
          </a:lstStyle>
          <a:p>
            <a:pPr lvl="0"/>
            <a:r>
              <a:rPr lang="fr-CA" dirty="0" smtClean="0"/>
              <a:t>Cliquez pour modifier le sous-titre 1</a:t>
            </a:r>
          </a:p>
        </p:txBody>
      </p:sp>
      <p:sp>
        <p:nvSpPr>
          <p:cNvPr id="11" name="Espace réservé du contenu 2"/>
          <p:cNvSpPr>
            <a:spLocks noGrp="1"/>
          </p:cNvSpPr>
          <p:nvPr>
            <p:ph idx="18" hasCustomPrompt="1"/>
          </p:nvPr>
        </p:nvSpPr>
        <p:spPr>
          <a:xfrm>
            <a:off x="4783673" y="2389479"/>
            <a:ext cx="3555994" cy="3452435"/>
          </a:xfrm>
          <a:prstGeom prst="rect">
            <a:avLst/>
          </a:prstGeom>
        </p:spPr>
        <p:txBody>
          <a:bodyPr>
            <a:noAutofit/>
          </a:bodyPr>
          <a:lstStyle>
            <a:lvl1pPr marL="177800" indent="-177800">
              <a:spcBef>
                <a:spcPts val="1200"/>
              </a:spcBef>
              <a:spcAft>
                <a:spcPts val="600"/>
              </a:spcAft>
              <a:buClr>
                <a:srgbClr val="E7021A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 Narrow"/>
                <a:cs typeface="Arial Narrow"/>
              </a:defRPr>
            </a:lvl1pPr>
            <a:lvl2pPr marL="355600" indent="-1778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»"/>
              <a:defRPr sz="1600" b="0">
                <a:solidFill>
                  <a:schemeClr val="tx1">
                    <a:lumMod val="75000"/>
                    <a:lumOff val="25000"/>
                  </a:schemeClr>
                </a:solidFill>
                <a:latin typeface="Arial Narrow"/>
                <a:cs typeface="Arial Narrow"/>
              </a:defRPr>
            </a:lvl2pPr>
            <a:lvl3pPr marL="541338" indent="-185738">
              <a:spcBef>
                <a:spcPts val="0"/>
              </a:spcBef>
              <a:spcAft>
                <a:spcPts val="300"/>
              </a:spcAft>
              <a:defRPr sz="1400">
                <a:solidFill>
                  <a:schemeClr val="bg1">
                    <a:lumMod val="50000"/>
                  </a:schemeClr>
                </a:solidFill>
                <a:latin typeface="Arial Narrow"/>
                <a:cs typeface="Arial Narrow"/>
              </a:defRPr>
            </a:lvl3pPr>
            <a:lvl4pPr>
              <a:defRPr sz="1600">
                <a:solidFill>
                  <a:schemeClr val="tx1">
                    <a:lumMod val="50000"/>
                    <a:lumOff val="50000"/>
                  </a:schemeClr>
                </a:solidFill>
                <a:latin typeface="Arial Narrow"/>
                <a:cs typeface="Arial Narrow"/>
              </a:defRPr>
            </a:lvl4pPr>
            <a:lvl5pPr>
              <a:defRPr sz="1600">
                <a:solidFill>
                  <a:schemeClr val="tx1">
                    <a:lumMod val="50000"/>
                    <a:lumOff val="50000"/>
                  </a:schemeClr>
                </a:solidFill>
                <a:latin typeface="Arial Narrow"/>
                <a:cs typeface="Arial Narrow"/>
              </a:defRPr>
            </a:lvl5pPr>
          </a:lstStyle>
          <a:p>
            <a:pPr lvl="0"/>
            <a:r>
              <a:rPr lang="fr-CA" dirty="0" smtClean="0"/>
              <a:t>Cliquez pour modifier le texte Deuxième niveau</a:t>
            </a:r>
          </a:p>
          <a:p>
            <a:pPr lvl="2"/>
            <a:r>
              <a:rPr lang="fr-CA" dirty="0" smtClean="0"/>
              <a:t>Troisième niveau</a:t>
            </a:r>
          </a:p>
        </p:txBody>
      </p:sp>
      <p:sp>
        <p:nvSpPr>
          <p:cNvPr id="14" name="Titre 18"/>
          <p:cNvSpPr>
            <a:spLocks noGrp="1"/>
          </p:cNvSpPr>
          <p:nvPr>
            <p:ph type="title"/>
          </p:nvPr>
        </p:nvSpPr>
        <p:spPr>
          <a:xfrm>
            <a:off x="804337" y="796911"/>
            <a:ext cx="7492997" cy="837305"/>
          </a:xfrm>
          <a:prstGeom prst="rect">
            <a:avLst/>
          </a:prstGeom>
        </p:spPr>
        <p:txBody>
          <a:bodyPr/>
          <a:lstStyle>
            <a:lvl1pPr marL="0" indent="0" algn="l">
              <a:defRPr sz="4000" b="0">
                <a:solidFill>
                  <a:srgbClr val="CD092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CA" dirty="0"/>
          </a:p>
        </p:txBody>
      </p:sp>
      <p:sp>
        <p:nvSpPr>
          <p:cNvPr id="19" name="Espace réservé pour une image  2"/>
          <p:cNvSpPr>
            <a:spLocks noGrp="1"/>
          </p:cNvSpPr>
          <p:nvPr>
            <p:ph type="pic" sz="quarter" idx="19"/>
          </p:nvPr>
        </p:nvSpPr>
        <p:spPr>
          <a:xfrm>
            <a:off x="922869" y="2389479"/>
            <a:ext cx="3437470" cy="3452521"/>
          </a:xfrm>
          <a:prstGeom prst="rect">
            <a:avLst/>
          </a:prstGeom>
          <a:ln w="6350">
            <a:solidFill>
              <a:schemeClr val="bg1">
                <a:lumMod val="50000"/>
              </a:schemeClr>
            </a:solidFill>
          </a:ln>
        </p:spPr>
        <p:txBody>
          <a:bodyPr/>
          <a:lstStyle>
            <a:lvl1pPr marL="0" indent="0">
              <a:buNone/>
              <a:defRPr sz="1800">
                <a:latin typeface="Arial Narrow" panose="020B0606020202030204" pitchFamily="34" charset="0"/>
              </a:defRPr>
            </a:lvl1pPr>
          </a:lstStyle>
          <a:p>
            <a:r>
              <a:rPr lang="fr-FR" smtClean="0"/>
              <a:t>Cliquez sur l'icône pour ajouter une image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433623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  2"/>
          <p:cNvSpPr>
            <a:spLocks noGrp="1"/>
          </p:cNvSpPr>
          <p:nvPr>
            <p:ph type="pic" sz="quarter" idx="15"/>
          </p:nvPr>
        </p:nvSpPr>
        <p:spPr>
          <a:xfrm>
            <a:off x="922869" y="2389479"/>
            <a:ext cx="7534806" cy="3452521"/>
          </a:xfrm>
          <a:prstGeom prst="rect">
            <a:avLst/>
          </a:prstGeom>
          <a:ln w="6350">
            <a:solidFill>
              <a:schemeClr val="bg1">
                <a:lumMod val="50000"/>
              </a:schemeClr>
            </a:solidFill>
          </a:ln>
        </p:spPr>
        <p:txBody>
          <a:bodyPr/>
          <a:lstStyle>
            <a:lvl1pPr marL="0" indent="0">
              <a:buNone/>
              <a:defRPr sz="1800">
                <a:latin typeface="Arial Narrow" panose="020B0606020202030204" pitchFamily="34" charset="0"/>
              </a:defRPr>
            </a:lvl1pPr>
          </a:lstStyle>
          <a:p>
            <a:r>
              <a:rPr lang="fr-FR" smtClean="0"/>
              <a:t>Cliquez sur l'icône pour ajouter une image</a:t>
            </a:r>
            <a:endParaRPr lang="fr-CA" dirty="0"/>
          </a:p>
        </p:txBody>
      </p:sp>
      <p:sp>
        <p:nvSpPr>
          <p:cNvPr id="12" name="Titre 18"/>
          <p:cNvSpPr>
            <a:spLocks noGrp="1"/>
          </p:cNvSpPr>
          <p:nvPr>
            <p:ph type="title"/>
          </p:nvPr>
        </p:nvSpPr>
        <p:spPr>
          <a:xfrm>
            <a:off x="804337" y="796911"/>
            <a:ext cx="7492997" cy="837305"/>
          </a:xfrm>
          <a:prstGeom prst="rect">
            <a:avLst/>
          </a:prstGeom>
        </p:spPr>
        <p:txBody>
          <a:bodyPr/>
          <a:lstStyle>
            <a:lvl1pPr marL="0" indent="0" algn="l">
              <a:defRPr sz="4000" b="0">
                <a:solidFill>
                  <a:srgbClr val="CD092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CA" dirty="0"/>
          </a:p>
        </p:txBody>
      </p:sp>
      <p:sp>
        <p:nvSpPr>
          <p:cNvPr id="6" name="Espace réservé du texte 6"/>
          <p:cNvSpPr>
            <a:spLocks noGrp="1"/>
          </p:cNvSpPr>
          <p:nvPr>
            <p:ph type="body" sz="quarter" idx="16" hasCustomPrompt="1"/>
          </p:nvPr>
        </p:nvSpPr>
        <p:spPr>
          <a:xfrm>
            <a:off x="804337" y="1651150"/>
            <a:ext cx="7492997" cy="72139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spcBef>
                <a:spcPts val="1200"/>
              </a:spcBef>
              <a:buNone/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300"/>
            </a:lvl2pPr>
            <a:lvl3pPr marL="914400" indent="0">
              <a:buNone/>
              <a:defRPr sz="2300"/>
            </a:lvl3pPr>
            <a:lvl4pPr marL="1371600" indent="0">
              <a:buNone/>
              <a:defRPr sz="2300"/>
            </a:lvl4pPr>
            <a:lvl5pPr marL="1828800" indent="0">
              <a:buNone/>
              <a:defRPr sz="2300"/>
            </a:lvl5pPr>
          </a:lstStyle>
          <a:p>
            <a:pPr lvl="0"/>
            <a:r>
              <a:rPr lang="fr-CA" dirty="0" smtClean="0"/>
              <a:t>Cliquez pour modifier le sous-titre 1</a:t>
            </a:r>
          </a:p>
        </p:txBody>
      </p:sp>
    </p:spTree>
    <p:extLst>
      <p:ext uri="{BB962C8B-B14F-4D97-AF65-F5344CB8AC3E}">
        <p14:creationId xmlns:p14="http://schemas.microsoft.com/office/powerpoint/2010/main" val="1736553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re 18"/>
          <p:cNvSpPr>
            <a:spLocks noGrp="1"/>
          </p:cNvSpPr>
          <p:nvPr>
            <p:ph type="title" hasCustomPrompt="1"/>
          </p:nvPr>
        </p:nvSpPr>
        <p:spPr>
          <a:xfrm>
            <a:off x="1745673" y="796911"/>
            <a:ext cx="6551659" cy="4936067"/>
          </a:xfrm>
          <a:prstGeom prst="rect">
            <a:avLst/>
          </a:prstGeom>
        </p:spPr>
        <p:txBody>
          <a:bodyPr anchor="ctr"/>
          <a:lstStyle>
            <a:lvl1pPr marL="0" indent="0" algn="l">
              <a:defRPr sz="7200" b="0">
                <a:solidFill>
                  <a:srgbClr val="CD092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fr-FR" dirty="0" smtClean="0"/>
              <a:t>Titre de la section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137630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re 18"/>
          <p:cNvSpPr>
            <a:spLocks noGrp="1"/>
          </p:cNvSpPr>
          <p:nvPr>
            <p:ph type="title" hasCustomPrompt="1"/>
          </p:nvPr>
        </p:nvSpPr>
        <p:spPr>
          <a:xfrm>
            <a:off x="804335" y="796911"/>
            <a:ext cx="7492997" cy="4936067"/>
          </a:xfrm>
          <a:prstGeom prst="rect">
            <a:avLst/>
          </a:prstGeom>
        </p:spPr>
        <p:txBody>
          <a:bodyPr anchor="t"/>
          <a:lstStyle>
            <a:lvl1pPr marL="0" indent="0" algn="l">
              <a:defRPr sz="9600" b="0">
                <a:solidFill>
                  <a:srgbClr val="CD092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fr-FR" dirty="0" smtClean="0"/>
              <a:t>Merci</a:t>
            </a:r>
            <a:br>
              <a:rPr lang="fr-FR" dirty="0" smtClean="0"/>
            </a:b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50680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319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29737" y="6356350"/>
            <a:ext cx="552026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l" defTabSz="3590925" rtl="0" eaLnBrk="1" latinLnBrk="0" hangingPunct="1">
              <a:tabLst>
                <a:tab pos="7200000" algn="r"/>
                <a:tab pos="7380000" algn="r"/>
              </a:tabLst>
              <a:defRPr/>
            </a:pPr>
            <a:r>
              <a:rPr lang="fr-CA" sz="900" b="0" kern="1200" cap="all" dirty="0" smtClean="0">
                <a:solidFill>
                  <a:srgbClr val="CD0920"/>
                </a:solidFill>
                <a:latin typeface="Arial Narrow"/>
                <a:ea typeface="+mn-ea"/>
                <a:cs typeface="Arial Narrow"/>
              </a:rPr>
              <a:t>Bibliothèque de l'Université Laval</a:t>
            </a:r>
            <a:endParaRPr lang="fr-CA" sz="900" b="0" kern="1200" dirty="0">
              <a:solidFill>
                <a:srgbClr val="5E5E5E"/>
              </a:solidFill>
              <a:latin typeface="Arial Narrow"/>
              <a:ea typeface="+mn-ea"/>
              <a:cs typeface="Arial Narrow"/>
            </a:endParaRPr>
          </a:p>
        </p:txBody>
      </p:sp>
      <p:cxnSp>
        <p:nvCxnSpPr>
          <p:cNvPr id="12" name="Connecteur droit 11"/>
          <p:cNvCxnSpPr/>
          <p:nvPr/>
        </p:nvCxnSpPr>
        <p:spPr>
          <a:xfrm>
            <a:off x="922869" y="6330950"/>
            <a:ext cx="7534806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 userDrawn="1"/>
        </p:nvSpPr>
        <p:spPr>
          <a:xfrm>
            <a:off x="829737" y="6356350"/>
            <a:ext cx="552026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l" defTabSz="3590925" rtl="0" eaLnBrk="1" latinLnBrk="0" hangingPunct="1">
              <a:tabLst>
                <a:tab pos="7200000" algn="r"/>
                <a:tab pos="7380000" algn="r"/>
              </a:tabLst>
              <a:defRPr/>
            </a:pPr>
            <a:r>
              <a:rPr lang="fr-CA" sz="900" b="0" kern="1200" cap="all" dirty="0" smtClean="0">
                <a:solidFill>
                  <a:srgbClr val="CD0920"/>
                </a:solidFill>
                <a:latin typeface="Arial Narrow"/>
                <a:ea typeface="+mn-ea"/>
                <a:cs typeface="Arial Narrow"/>
              </a:rPr>
              <a:t>Bibliothèque de l'Université Laval</a:t>
            </a:r>
            <a:endParaRPr lang="fr-CA" sz="900" b="0" kern="1200" dirty="0">
              <a:solidFill>
                <a:srgbClr val="5E5E5E"/>
              </a:solidFill>
              <a:latin typeface="Arial Narrow"/>
              <a:ea typeface="+mn-ea"/>
              <a:cs typeface="Arial Narrow"/>
            </a:endParaRPr>
          </a:p>
        </p:txBody>
      </p:sp>
      <p:cxnSp>
        <p:nvCxnSpPr>
          <p:cNvPr id="6" name="Connecteur droit 5"/>
          <p:cNvCxnSpPr/>
          <p:nvPr userDrawn="1"/>
        </p:nvCxnSpPr>
        <p:spPr>
          <a:xfrm>
            <a:off x="922869" y="6330950"/>
            <a:ext cx="7534806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ZoneTexte 1"/>
          <p:cNvSpPr txBox="1"/>
          <p:nvPr userDrawn="1"/>
        </p:nvSpPr>
        <p:spPr>
          <a:xfrm>
            <a:off x="7589519" y="6330950"/>
            <a:ext cx="95128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6F24DA93-BCC4-4E39-9BDB-A778E423E471}" type="slidenum">
              <a:rPr lang="fr-CA" sz="9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‹N°›</a:t>
            </a:fld>
            <a:endParaRPr lang="fr-CA" sz="12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080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4" r:id="rId7"/>
    <p:sldLayoutId id="2147483702" r:id="rId8"/>
    <p:sldLayoutId id="2147483703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4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4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7" Type="http://schemas.openxmlformats.org/officeDocument/2006/relationships/image" Target="../media/image11.png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6" Type="http://schemas.openxmlformats.org/officeDocument/2006/relationships/hyperlink" Target="http://www.bibl.ulaval.ca/" TargetMode="External"/><Relationship Id="rId5" Type="http://schemas.openxmlformats.org/officeDocument/2006/relationships/hyperlink" Target="mailto:emmanuelle.paquette-raynard@bibl.ulaval.ca" TargetMode="Externa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15.xml"/><Relationship Id="rId13" Type="http://schemas.openxmlformats.org/officeDocument/2006/relationships/image" Target="../media/image4.png"/><Relationship Id="rId3" Type="http://schemas.openxmlformats.org/officeDocument/2006/relationships/tags" Target="../tags/tag10.xml"/><Relationship Id="rId7" Type="http://schemas.openxmlformats.org/officeDocument/2006/relationships/tags" Target="../tags/tag14.xml"/><Relationship Id="rId12" Type="http://schemas.openxmlformats.org/officeDocument/2006/relationships/image" Target="../media/image3.png"/><Relationship Id="rId17" Type="http://schemas.openxmlformats.org/officeDocument/2006/relationships/image" Target="../media/image8.png"/><Relationship Id="rId2" Type="http://schemas.openxmlformats.org/officeDocument/2006/relationships/tags" Target="../tags/tag9.xml"/><Relationship Id="rId16" Type="http://schemas.openxmlformats.org/officeDocument/2006/relationships/image" Target="../media/image7.png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12.xml"/><Relationship Id="rId15" Type="http://schemas.openxmlformats.org/officeDocument/2006/relationships/image" Target="../media/image6.png"/><Relationship Id="rId10" Type="http://schemas.openxmlformats.org/officeDocument/2006/relationships/tags" Target="../tags/tag17.xml"/><Relationship Id="rId4" Type="http://schemas.openxmlformats.org/officeDocument/2006/relationships/tags" Target="../tags/tag11.xml"/><Relationship Id="rId9" Type="http://schemas.openxmlformats.org/officeDocument/2006/relationships/tags" Target="../tags/tag16.xml"/><Relationship Id="rId1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image" Target="../media/image9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image" Target="../media/image10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sz="quarter" idx="14"/>
            <p:custDataLst>
              <p:tags r:id="rId1"/>
            </p:custDataLst>
          </p:nvPr>
        </p:nvSpPr>
        <p:spPr>
          <a:xfrm>
            <a:off x="5350933" y="4284289"/>
            <a:ext cx="3386137" cy="321733"/>
          </a:xfrm>
        </p:spPr>
        <p:txBody>
          <a:bodyPr/>
          <a:lstStyle/>
          <a:p>
            <a:r>
              <a:rPr lang="fr-CA" dirty="0" smtClean="0"/>
              <a:t>Emmanuelle Paquette Raynard</a:t>
            </a:r>
          </a:p>
          <a:p>
            <a:r>
              <a:rPr lang="fr-CA" dirty="0" smtClean="0"/>
              <a:t>Juin 2016</a:t>
            </a:r>
            <a:endParaRPr lang="fr-CA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6"/>
            <p:custDataLst>
              <p:tags r:id="rId2"/>
            </p:custDataLst>
          </p:nvPr>
        </p:nvSpPr>
        <p:spPr>
          <a:xfrm>
            <a:off x="1041400" y="75501"/>
            <a:ext cx="7594600" cy="1126769"/>
          </a:xfrm>
        </p:spPr>
        <p:txBody>
          <a:bodyPr anchor="ctr"/>
          <a:lstStyle/>
          <a:p>
            <a:pPr>
              <a:spcBef>
                <a:spcPts val="0"/>
              </a:spcBef>
            </a:pPr>
            <a:r>
              <a:rPr lang="fr-CA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Astuces et syntaxes – Recherche avancée</a:t>
            </a:r>
          </a:p>
        </p:txBody>
      </p:sp>
    </p:spTree>
    <p:extLst>
      <p:ext uri="{BB962C8B-B14F-4D97-AF65-F5344CB8AC3E}">
        <p14:creationId xmlns:p14="http://schemas.microsoft.com/office/powerpoint/2010/main" val="37913175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 smtClean="0">
                <a:latin typeface="Times New Roman" panose="02020603050405020304" pitchFamily="18" charset="0"/>
              </a:rPr>
              <a:t>Vocabulaire libre – Recherche d’expression</a:t>
            </a:r>
            <a:endParaRPr lang="fr-CA" dirty="0">
              <a:latin typeface="Times New Roman" panose="02020603050405020304" pitchFamily="18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04337" y="3183147"/>
            <a:ext cx="7492997" cy="2684168"/>
          </a:xfrm>
        </p:spPr>
        <p:txBody>
          <a:bodyPr/>
          <a:lstStyle/>
          <a:p>
            <a:r>
              <a:rPr lang="fr-CA" dirty="0" smtClean="0"/>
              <a:t>Pour faire une recherche d’expression, il faut encadrer les mots recherchés par des guillemets </a:t>
            </a:r>
            <a:r>
              <a:rPr lang="en-CA" dirty="0" smtClean="0"/>
              <a:t>“ ”.</a:t>
            </a:r>
          </a:p>
          <a:p>
            <a:r>
              <a:rPr lang="en-CA" dirty="0" err="1" smtClean="0"/>
              <a:t>Dans</a:t>
            </a:r>
            <a:r>
              <a:rPr lang="en-CA" dirty="0" smtClean="0"/>
              <a:t> </a:t>
            </a:r>
            <a:r>
              <a:rPr lang="en-CA" dirty="0" err="1" smtClean="0"/>
              <a:t>certaines</a:t>
            </a:r>
            <a:r>
              <a:rPr lang="en-CA" dirty="0" smtClean="0"/>
              <a:t> bases de </a:t>
            </a:r>
            <a:r>
              <a:rPr lang="en-CA" dirty="0" err="1" smtClean="0"/>
              <a:t>données</a:t>
            </a:r>
            <a:r>
              <a:rPr lang="en-CA" dirty="0" smtClean="0"/>
              <a:t> (ex. </a:t>
            </a:r>
            <a:r>
              <a:rPr lang="en-CA" dirty="0" err="1" smtClean="0"/>
              <a:t>PsycInfo</a:t>
            </a:r>
            <a:r>
              <a:rPr lang="en-CA" dirty="0" smtClean="0"/>
              <a:t>), </a:t>
            </a:r>
            <a:r>
              <a:rPr lang="en-CA" dirty="0" err="1" smtClean="0"/>
              <a:t>il</a:t>
            </a:r>
            <a:r>
              <a:rPr lang="en-CA" dirty="0" smtClean="0"/>
              <a:t> </a:t>
            </a:r>
            <a:r>
              <a:rPr lang="en-CA" dirty="0" err="1" smtClean="0"/>
              <a:t>est</a:t>
            </a:r>
            <a:r>
              <a:rPr lang="en-CA" dirty="0" smtClean="0"/>
              <a:t> possible </a:t>
            </a:r>
            <a:r>
              <a:rPr lang="en-CA" dirty="0" err="1" smtClean="0"/>
              <a:t>d’utiliser</a:t>
            </a:r>
            <a:r>
              <a:rPr lang="en-CA" dirty="0" smtClean="0"/>
              <a:t> la </a:t>
            </a:r>
            <a:r>
              <a:rPr lang="en-CA" dirty="0" err="1" smtClean="0"/>
              <a:t>troncature</a:t>
            </a:r>
            <a:r>
              <a:rPr lang="en-CA" dirty="0" smtClean="0"/>
              <a:t> à </a:t>
            </a:r>
            <a:r>
              <a:rPr lang="en-CA" dirty="0" err="1" smtClean="0"/>
              <a:t>l’intérieur</a:t>
            </a:r>
            <a:r>
              <a:rPr lang="en-CA" dirty="0" smtClean="0"/>
              <a:t> </a:t>
            </a:r>
            <a:r>
              <a:rPr lang="en-CA" dirty="0" err="1" smtClean="0"/>
              <a:t>d’une</a:t>
            </a:r>
            <a:r>
              <a:rPr lang="en-CA" dirty="0" smtClean="0"/>
              <a:t> </a:t>
            </a:r>
            <a:r>
              <a:rPr lang="en-CA" dirty="0" err="1" smtClean="0"/>
              <a:t>recherche</a:t>
            </a:r>
            <a:r>
              <a:rPr lang="en-CA" dirty="0" smtClean="0"/>
              <a:t> </a:t>
            </a:r>
            <a:r>
              <a:rPr lang="en-CA" dirty="0" err="1" smtClean="0"/>
              <a:t>d’expression</a:t>
            </a:r>
            <a:r>
              <a:rPr lang="en-CA" dirty="0" smtClean="0"/>
              <a:t>.</a:t>
            </a:r>
          </a:p>
          <a:p>
            <a:pPr lvl="1"/>
            <a:r>
              <a:rPr lang="en-CA" dirty="0" smtClean="0"/>
              <a:t>Par </a:t>
            </a:r>
            <a:r>
              <a:rPr lang="en-CA" dirty="0" err="1" smtClean="0"/>
              <a:t>exemple</a:t>
            </a:r>
            <a:r>
              <a:rPr lang="en-CA" dirty="0" smtClean="0"/>
              <a:t>, la </a:t>
            </a:r>
            <a:r>
              <a:rPr lang="en-CA" dirty="0" err="1" smtClean="0"/>
              <a:t>recherche</a:t>
            </a:r>
            <a:r>
              <a:rPr lang="en-CA" dirty="0" smtClean="0"/>
              <a:t> </a:t>
            </a:r>
            <a:r>
              <a:rPr lang="en-CA" sz="2000" dirty="0" smtClean="0">
                <a:solidFill>
                  <a:srgbClr val="00B0F0"/>
                </a:solidFill>
              </a:rPr>
              <a:t>“</a:t>
            </a:r>
            <a:r>
              <a:rPr lang="en-CA" dirty="0" err="1" smtClean="0">
                <a:solidFill>
                  <a:srgbClr val="CD0920"/>
                </a:solidFill>
              </a:rPr>
              <a:t>Cogniti</a:t>
            </a:r>
            <a:r>
              <a:rPr lang="en-CA" dirty="0" smtClean="0"/>
              <a:t>* </a:t>
            </a:r>
            <a:r>
              <a:rPr lang="en-CA" dirty="0" smtClean="0">
                <a:solidFill>
                  <a:srgbClr val="CD0920"/>
                </a:solidFill>
              </a:rPr>
              <a:t>disorder</a:t>
            </a:r>
            <a:r>
              <a:rPr lang="en-CA" dirty="0" smtClean="0"/>
              <a:t>*</a:t>
            </a:r>
            <a:r>
              <a:rPr lang="en-CA" sz="2000" dirty="0" smtClean="0">
                <a:solidFill>
                  <a:srgbClr val="00B0F0"/>
                </a:solidFill>
              </a:rPr>
              <a:t>”</a:t>
            </a:r>
            <a:r>
              <a:rPr lang="en-CA" dirty="0" smtClean="0"/>
              <a:t> </a:t>
            </a:r>
            <a:r>
              <a:rPr lang="en-CA" dirty="0" err="1" smtClean="0"/>
              <a:t>cherchera</a:t>
            </a:r>
            <a:r>
              <a:rPr lang="en-CA" dirty="0" smtClean="0"/>
              <a:t> </a:t>
            </a:r>
            <a:r>
              <a:rPr lang="en-CA" sz="2000" dirty="0" smtClean="0">
                <a:solidFill>
                  <a:srgbClr val="00B0F0"/>
                </a:solidFill>
              </a:rPr>
              <a:t>“</a:t>
            </a:r>
            <a:r>
              <a:rPr lang="en-CA" dirty="0" smtClean="0">
                <a:solidFill>
                  <a:srgbClr val="CD0920"/>
                </a:solidFill>
              </a:rPr>
              <a:t>cognit</a:t>
            </a:r>
            <a:r>
              <a:rPr lang="en-CA" dirty="0" smtClean="0"/>
              <a:t>ion </a:t>
            </a:r>
            <a:r>
              <a:rPr lang="en-CA" dirty="0" smtClean="0">
                <a:solidFill>
                  <a:srgbClr val="CD0920"/>
                </a:solidFill>
              </a:rPr>
              <a:t>disorder</a:t>
            </a:r>
            <a:r>
              <a:rPr lang="en-CA" dirty="0" smtClean="0"/>
              <a:t>s</a:t>
            </a:r>
            <a:r>
              <a:rPr lang="en-CA" sz="2000" dirty="0" smtClean="0">
                <a:solidFill>
                  <a:srgbClr val="00B0F0"/>
                </a:solidFill>
              </a:rPr>
              <a:t>”</a:t>
            </a:r>
            <a:r>
              <a:rPr lang="en-CA" dirty="0" smtClean="0"/>
              <a:t>, </a:t>
            </a:r>
            <a:r>
              <a:rPr lang="en-CA" sz="2000" dirty="0" smtClean="0">
                <a:solidFill>
                  <a:srgbClr val="00B0F0"/>
                </a:solidFill>
              </a:rPr>
              <a:t>“</a:t>
            </a:r>
            <a:r>
              <a:rPr lang="en-CA" dirty="0" smtClean="0">
                <a:solidFill>
                  <a:srgbClr val="CD0920"/>
                </a:solidFill>
              </a:rPr>
              <a:t>cognit</a:t>
            </a:r>
            <a:r>
              <a:rPr lang="en-CA" dirty="0" smtClean="0"/>
              <a:t>ive </a:t>
            </a:r>
            <a:r>
              <a:rPr lang="en-CA" dirty="0" smtClean="0">
                <a:solidFill>
                  <a:srgbClr val="CD0920"/>
                </a:solidFill>
              </a:rPr>
              <a:t>disorder</a:t>
            </a:r>
            <a:r>
              <a:rPr lang="en-CA" sz="2000" dirty="0" smtClean="0">
                <a:solidFill>
                  <a:srgbClr val="00B0F0"/>
                </a:solidFill>
              </a:rPr>
              <a:t>”</a:t>
            </a:r>
            <a:r>
              <a:rPr lang="en-CA" dirty="0" smtClean="0"/>
              <a:t>, etc.</a:t>
            </a:r>
            <a:endParaRPr lang="fr-CA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  <p:custDataLst>
              <p:tags r:id="rId3"/>
            </p:custDataLst>
          </p:nvPr>
        </p:nvSpPr>
        <p:spPr>
          <a:xfrm>
            <a:off x="804337" y="2157120"/>
            <a:ext cx="7492997" cy="1026027"/>
          </a:xfrm>
        </p:spPr>
        <p:txBody>
          <a:bodyPr/>
          <a:lstStyle/>
          <a:p>
            <a:r>
              <a:rPr lang="fr-CA" dirty="0" smtClean="0"/>
              <a:t>La recherche d’expression permet de forcer la base de données à chercher les mots tels que vous les avez écrits et dans l’ordre dans lequel vous les avez écrits.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589516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 smtClean="0"/>
              <a:t>Vocabulaire libre </a:t>
            </a:r>
            <a:r>
              <a:rPr lang="fr-CA" smtClean="0"/>
              <a:t>- Masque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CA" dirty="0" smtClean="0"/>
              <a:t>Le masque, ou joker, ou </a:t>
            </a:r>
            <a:r>
              <a:rPr lang="fr-CA" dirty="0" err="1" smtClean="0"/>
              <a:t>wildcard</a:t>
            </a:r>
            <a:r>
              <a:rPr lang="fr-CA" dirty="0" smtClean="0"/>
              <a:t>, se traduit habituellement par les symboles # ou ?.</a:t>
            </a:r>
          </a:p>
          <a:p>
            <a:endParaRPr lang="fr-CA" dirty="0" smtClean="0"/>
          </a:p>
          <a:p>
            <a:r>
              <a:rPr lang="fr-CA" dirty="0" smtClean="0"/>
              <a:t>Par exemple, la recherche </a:t>
            </a:r>
            <a:r>
              <a:rPr lang="fr-CA" dirty="0" err="1" smtClean="0">
                <a:solidFill>
                  <a:srgbClr val="CD0920"/>
                </a:solidFill>
              </a:rPr>
              <a:t>pe</a:t>
            </a:r>
            <a:r>
              <a:rPr lang="fr-CA" dirty="0" err="1" smtClean="0"/>
              <a:t>#</a:t>
            </a:r>
            <a:r>
              <a:rPr lang="fr-CA" dirty="0" err="1" smtClean="0">
                <a:solidFill>
                  <a:srgbClr val="CD0920"/>
                </a:solidFill>
              </a:rPr>
              <a:t>diatric</a:t>
            </a:r>
            <a:r>
              <a:rPr lang="fr-CA" dirty="0" smtClean="0"/>
              <a:t> va chercher </a:t>
            </a:r>
            <a:r>
              <a:rPr lang="fr-CA" dirty="0" err="1" smtClean="0">
                <a:solidFill>
                  <a:srgbClr val="CD0920"/>
                </a:solidFill>
              </a:rPr>
              <a:t>pediatric</a:t>
            </a:r>
            <a:r>
              <a:rPr lang="fr-CA" dirty="0" smtClean="0"/>
              <a:t> et </a:t>
            </a:r>
            <a:r>
              <a:rPr lang="fr-CA" dirty="0" err="1" smtClean="0">
                <a:solidFill>
                  <a:srgbClr val="CD0920"/>
                </a:solidFill>
              </a:rPr>
              <a:t>pe</a:t>
            </a:r>
            <a:r>
              <a:rPr lang="fr-CA" dirty="0" err="1" smtClean="0"/>
              <a:t>a</a:t>
            </a:r>
            <a:r>
              <a:rPr lang="fr-CA" dirty="0" err="1" smtClean="0">
                <a:solidFill>
                  <a:srgbClr val="CD0920"/>
                </a:solidFill>
              </a:rPr>
              <a:t>diatric</a:t>
            </a:r>
            <a:r>
              <a:rPr lang="fr-CA" dirty="0" smtClean="0"/>
              <a:t>. </a:t>
            </a:r>
          </a:p>
          <a:p>
            <a:endParaRPr lang="fr-CA" dirty="0"/>
          </a:p>
          <a:p>
            <a:r>
              <a:rPr lang="fr-CA" dirty="0"/>
              <a:t>Dans certaines bases de données (ex. Embase), le masque remplace obligatoirement 1 lettre. Par exemple, la recherche </a:t>
            </a:r>
            <a:r>
              <a:rPr lang="fr-CA" dirty="0" err="1" smtClean="0">
                <a:solidFill>
                  <a:srgbClr val="CD0920"/>
                </a:solidFill>
              </a:rPr>
              <a:t>pe</a:t>
            </a:r>
            <a:r>
              <a:rPr lang="fr-CA" dirty="0" err="1" smtClean="0"/>
              <a:t>?</a:t>
            </a:r>
            <a:r>
              <a:rPr lang="fr-CA" dirty="0" err="1" smtClean="0">
                <a:solidFill>
                  <a:srgbClr val="CD0920"/>
                </a:solidFill>
              </a:rPr>
              <a:t>diatric</a:t>
            </a:r>
            <a:r>
              <a:rPr lang="fr-CA" dirty="0" smtClean="0">
                <a:solidFill>
                  <a:srgbClr val="CD0920"/>
                </a:solidFill>
              </a:rPr>
              <a:t> </a:t>
            </a:r>
            <a:r>
              <a:rPr lang="fr-CA" dirty="0"/>
              <a:t>va chercher </a:t>
            </a:r>
            <a:r>
              <a:rPr lang="fr-CA" dirty="0" err="1" smtClean="0">
                <a:solidFill>
                  <a:srgbClr val="CD0920"/>
                </a:solidFill>
              </a:rPr>
              <a:t>pe</a:t>
            </a:r>
            <a:r>
              <a:rPr lang="fr-CA" dirty="0" err="1" smtClean="0"/>
              <a:t>a</a:t>
            </a:r>
            <a:r>
              <a:rPr lang="fr-CA" dirty="0" err="1" smtClean="0">
                <a:solidFill>
                  <a:srgbClr val="CD0920"/>
                </a:solidFill>
              </a:rPr>
              <a:t>diatric</a:t>
            </a:r>
            <a:r>
              <a:rPr lang="fr-CA" dirty="0" smtClean="0">
                <a:solidFill>
                  <a:schemeClr val="tx1"/>
                </a:solidFill>
              </a:rPr>
              <a:t>, </a:t>
            </a:r>
            <a:r>
              <a:rPr lang="fr-CA" dirty="0"/>
              <a:t>mais pas </a:t>
            </a:r>
            <a:r>
              <a:rPr lang="fr-CA" dirty="0" err="1" smtClean="0">
                <a:solidFill>
                  <a:srgbClr val="CD0920"/>
                </a:solidFill>
              </a:rPr>
              <a:t>pediatric</a:t>
            </a:r>
            <a:r>
              <a:rPr lang="fr-CA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fr-CA" dirty="0" smtClean="0"/>
          </a:p>
          <a:p>
            <a:r>
              <a:rPr lang="fr-CA" dirty="0" smtClean="0"/>
              <a:t>Cette option n’est pas disponible dans toutes les bases de données.</a:t>
            </a:r>
            <a:endParaRPr lang="fr-CA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fr-CA" dirty="0" smtClean="0"/>
              <a:t>Le masque permet d’ajouter 0 ou 1 lettre à un mot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698103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04337" y="796911"/>
            <a:ext cx="7492997" cy="1282055"/>
          </a:xfrm>
        </p:spPr>
        <p:txBody>
          <a:bodyPr/>
          <a:lstStyle/>
          <a:p>
            <a:r>
              <a:rPr lang="fr-CA" dirty="0" smtClean="0"/>
              <a:t>Vocabulaire libre – opérateur de proximité</a:t>
            </a:r>
            <a:endParaRPr lang="fr-CA" dirty="0"/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04337" y="3001993"/>
            <a:ext cx="7804825" cy="3312543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fr-CA" dirty="0" smtClean="0"/>
              <a:t>Cet opérateur peut se traduire de différentes façons, par exemple NEAR, </a:t>
            </a:r>
            <a:r>
              <a:rPr lang="fr-CA" dirty="0" err="1" smtClean="0"/>
              <a:t>Adj</a:t>
            </a:r>
            <a:r>
              <a:rPr lang="fr-CA" dirty="0" smtClean="0"/>
              <a:t>, N, W, etc., suivi d’un chiffre indiquant le nombre de mots maximal pouvant séparer les deux termes.</a:t>
            </a: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fr-CA" dirty="0" smtClean="0"/>
              <a:t>Dans certaines bases de données, l’opérateur spécifie aussi l’ordre dans lequel les deux termes doivent apparaître.</a:t>
            </a:r>
          </a:p>
          <a:p>
            <a:pPr lvl="1"/>
            <a:r>
              <a:rPr lang="fr-CA" dirty="0" smtClean="0"/>
              <a:t>Par exemple, dans les bases de données d’EBSCO, le symbole W indique que le second terme doit obligatoirement se trouver après le premier. </a:t>
            </a:r>
            <a:r>
              <a:rPr lang="fr-CA" dirty="0" err="1" smtClean="0">
                <a:solidFill>
                  <a:srgbClr val="CD0920"/>
                </a:solidFill>
              </a:rPr>
              <a:t>Medical</a:t>
            </a:r>
            <a:r>
              <a:rPr lang="fr-CA" dirty="0" smtClean="0"/>
              <a:t> </a:t>
            </a:r>
            <a:r>
              <a:rPr lang="fr-CA" dirty="0" smtClean="0">
                <a:solidFill>
                  <a:srgbClr val="00B0F0"/>
                </a:solidFill>
              </a:rPr>
              <a:t>W2</a:t>
            </a:r>
            <a:r>
              <a:rPr lang="fr-CA" dirty="0" smtClean="0"/>
              <a:t> </a:t>
            </a:r>
            <a:r>
              <a:rPr lang="fr-CA" dirty="0" err="1" smtClean="0">
                <a:solidFill>
                  <a:schemeClr val="accent6">
                    <a:lumMod val="75000"/>
                  </a:schemeClr>
                </a:solidFill>
              </a:rPr>
              <a:t>competency</a:t>
            </a:r>
            <a:r>
              <a:rPr lang="fr-CA" dirty="0" smtClean="0"/>
              <a:t> trouvera </a:t>
            </a:r>
            <a:r>
              <a:rPr lang="fr-CA" sz="1400" dirty="0" err="1" smtClean="0">
                <a:solidFill>
                  <a:srgbClr val="CD0920"/>
                </a:solidFill>
              </a:rPr>
              <a:t>medical</a:t>
            </a:r>
            <a:r>
              <a:rPr lang="fr-CA" sz="1400" dirty="0" smtClean="0"/>
              <a:t> </a:t>
            </a:r>
            <a:r>
              <a:rPr lang="fr-CA" sz="1400" dirty="0" err="1" smtClean="0">
                <a:solidFill>
                  <a:srgbClr val="00B0F0"/>
                </a:solidFill>
              </a:rPr>
              <a:t>students</a:t>
            </a:r>
            <a:r>
              <a:rPr lang="fr-CA" sz="1400" dirty="0"/>
              <a:t> </a:t>
            </a:r>
            <a:r>
              <a:rPr lang="fr-CA" sz="1400" dirty="0" err="1" smtClean="0">
                <a:solidFill>
                  <a:schemeClr val="accent6">
                    <a:lumMod val="75000"/>
                  </a:schemeClr>
                </a:solidFill>
              </a:rPr>
              <a:t>competency</a:t>
            </a:r>
            <a:r>
              <a:rPr lang="fr-CA" sz="1400" dirty="0" smtClean="0"/>
              <a:t>, </a:t>
            </a:r>
            <a:r>
              <a:rPr lang="fr-CA" sz="1400" dirty="0" err="1">
                <a:solidFill>
                  <a:srgbClr val="CD0920"/>
                </a:solidFill>
              </a:rPr>
              <a:t>medical</a:t>
            </a:r>
            <a:r>
              <a:rPr lang="fr-CA" sz="1400" dirty="0"/>
              <a:t> </a:t>
            </a:r>
            <a:r>
              <a:rPr lang="fr-CA" sz="1400" dirty="0" err="1">
                <a:solidFill>
                  <a:srgbClr val="00B0F0"/>
                </a:solidFill>
              </a:rPr>
              <a:t>staff's</a:t>
            </a:r>
            <a:r>
              <a:rPr lang="fr-CA" sz="1400" dirty="0"/>
              <a:t> </a:t>
            </a:r>
            <a:r>
              <a:rPr lang="fr-CA" sz="1400" dirty="0">
                <a:solidFill>
                  <a:srgbClr val="00B0F0"/>
                </a:solidFill>
              </a:rPr>
              <a:t>computer</a:t>
            </a:r>
            <a:r>
              <a:rPr lang="fr-CA" sz="1400" dirty="0"/>
              <a:t> </a:t>
            </a:r>
            <a:r>
              <a:rPr lang="fr-CA" sz="1400" dirty="0" err="1" smtClean="0">
                <a:solidFill>
                  <a:schemeClr val="accent6">
                    <a:lumMod val="75000"/>
                  </a:schemeClr>
                </a:solidFill>
              </a:rPr>
              <a:t>competency</a:t>
            </a:r>
            <a:r>
              <a:rPr lang="fr-CA" sz="1400" dirty="0"/>
              <a:t>, </a:t>
            </a:r>
            <a:r>
              <a:rPr lang="fr-CA" sz="1400" dirty="0" err="1">
                <a:solidFill>
                  <a:srgbClr val="CD0920"/>
                </a:solidFill>
              </a:rPr>
              <a:t>Medical</a:t>
            </a:r>
            <a:r>
              <a:rPr lang="fr-CA" sz="1400" dirty="0"/>
              <a:t> </a:t>
            </a:r>
            <a:r>
              <a:rPr lang="fr-CA" sz="1400" dirty="0" err="1">
                <a:solidFill>
                  <a:srgbClr val="00B0F0"/>
                </a:solidFill>
              </a:rPr>
              <a:t>Education</a:t>
            </a:r>
            <a:r>
              <a:rPr lang="fr-CA" sz="1400" dirty="0"/>
              <a:t> </a:t>
            </a:r>
            <a:r>
              <a:rPr lang="fr-CA" sz="1400" dirty="0" err="1">
                <a:solidFill>
                  <a:srgbClr val="00B0F0"/>
                </a:solidFill>
              </a:rPr>
              <a:t>general</a:t>
            </a:r>
            <a:r>
              <a:rPr lang="fr-CA" sz="1400" dirty="0"/>
              <a:t> </a:t>
            </a:r>
            <a:r>
              <a:rPr lang="fr-CA" sz="1400" dirty="0" err="1" smtClean="0">
                <a:solidFill>
                  <a:schemeClr val="accent6">
                    <a:lumMod val="75000"/>
                  </a:schemeClr>
                </a:solidFill>
              </a:rPr>
              <a:t>competencies</a:t>
            </a:r>
            <a:r>
              <a:rPr lang="fr-CA" sz="1400" dirty="0" smtClean="0"/>
              <a:t>, etc.</a:t>
            </a:r>
          </a:p>
          <a:p>
            <a:pPr lvl="1"/>
            <a:r>
              <a:rPr lang="fr-CA" dirty="0" smtClean="0"/>
              <a:t>Alors que, </a:t>
            </a:r>
            <a:r>
              <a:rPr lang="fr-CA" dirty="0"/>
              <a:t>dans les bases de données d’EBSCO, le symbole </a:t>
            </a:r>
            <a:r>
              <a:rPr lang="fr-CA" dirty="0" smtClean="0"/>
              <a:t>N </a:t>
            </a:r>
            <a:r>
              <a:rPr lang="fr-CA" dirty="0"/>
              <a:t>indique que le second </a:t>
            </a:r>
            <a:r>
              <a:rPr lang="fr-CA" dirty="0" smtClean="0"/>
              <a:t>terme peut se trouver avant ou après le premier terme. </a:t>
            </a:r>
            <a:r>
              <a:rPr lang="fr-CA" dirty="0" err="1" smtClean="0">
                <a:solidFill>
                  <a:srgbClr val="CD0920"/>
                </a:solidFill>
              </a:rPr>
              <a:t>Medical</a:t>
            </a:r>
            <a:r>
              <a:rPr lang="fr-CA" dirty="0" smtClean="0"/>
              <a:t> </a:t>
            </a:r>
            <a:r>
              <a:rPr lang="fr-CA" dirty="0" smtClean="0">
                <a:solidFill>
                  <a:srgbClr val="00B0F0"/>
                </a:solidFill>
              </a:rPr>
              <a:t>N2</a:t>
            </a:r>
            <a:r>
              <a:rPr lang="fr-CA" dirty="0" smtClean="0"/>
              <a:t> </a:t>
            </a:r>
            <a:r>
              <a:rPr lang="fr-CA" dirty="0" err="1" smtClean="0">
                <a:solidFill>
                  <a:schemeClr val="accent6">
                    <a:lumMod val="75000"/>
                  </a:schemeClr>
                </a:solidFill>
              </a:rPr>
              <a:t>Competency</a:t>
            </a:r>
            <a:r>
              <a:rPr lang="fr-CA" dirty="0" smtClean="0"/>
              <a:t> trouvera </a:t>
            </a:r>
            <a:r>
              <a:rPr lang="fr-CA" sz="1400" dirty="0" err="1" smtClean="0">
                <a:solidFill>
                  <a:schemeClr val="accent6">
                    <a:lumMod val="75000"/>
                  </a:schemeClr>
                </a:solidFill>
              </a:rPr>
              <a:t>competency</a:t>
            </a:r>
            <a:r>
              <a:rPr lang="fr-CA" sz="1400" dirty="0" err="1" smtClean="0">
                <a:solidFill>
                  <a:srgbClr val="00B0F0"/>
                </a:solidFill>
              </a:rPr>
              <a:t>-based</a:t>
            </a:r>
            <a:r>
              <a:rPr lang="fr-CA" sz="1400" dirty="0" smtClean="0"/>
              <a:t> </a:t>
            </a:r>
            <a:r>
              <a:rPr lang="fr-CA" sz="1400" dirty="0" err="1" smtClean="0">
                <a:solidFill>
                  <a:srgbClr val="CD0920"/>
                </a:solidFill>
              </a:rPr>
              <a:t>medical</a:t>
            </a:r>
            <a:r>
              <a:rPr lang="fr-CA" sz="1400" dirty="0" smtClean="0"/>
              <a:t>, </a:t>
            </a:r>
            <a:r>
              <a:rPr lang="fr-CA" sz="1400" dirty="0" err="1" smtClean="0">
                <a:solidFill>
                  <a:schemeClr val="accent6">
                    <a:lumMod val="75000"/>
                  </a:schemeClr>
                </a:solidFill>
              </a:rPr>
              <a:t>competency</a:t>
            </a:r>
            <a:r>
              <a:rPr lang="fr-CA" sz="1400" dirty="0" smtClean="0"/>
              <a:t> </a:t>
            </a:r>
            <a:r>
              <a:rPr lang="fr-CA" sz="1400" dirty="0" smtClean="0">
                <a:solidFill>
                  <a:srgbClr val="00B0F0"/>
                </a:solidFill>
              </a:rPr>
              <a:t>in</a:t>
            </a:r>
            <a:r>
              <a:rPr lang="fr-CA" sz="1400" dirty="0" smtClean="0"/>
              <a:t> </a:t>
            </a:r>
            <a:r>
              <a:rPr lang="fr-CA" sz="1400" dirty="0" err="1" smtClean="0">
                <a:solidFill>
                  <a:srgbClr val="CD0920"/>
                </a:solidFill>
              </a:rPr>
              <a:t>medical</a:t>
            </a:r>
            <a:r>
              <a:rPr lang="fr-CA" sz="1400" dirty="0" smtClean="0"/>
              <a:t>, </a:t>
            </a:r>
            <a:r>
              <a:rPr lang="fr-CA" sz="1400" dirty="0" err="1">
                <a:solidFill>
                  <a:srgbClr val="CD0920"/>
                </a:solidFill>
              </a:rPr>
              <a:t>medical</a:t>
            </a:r>
            <a:r>
              <a:rPr lang="fr-CA" sz="1400" dirty="0"/>
              <a:t> </a:t>
            </a:r>
            <a:r>
              <a:rPr lang="fr-CA" sz="1400" dirty="0" err="1">
                <a:solidFill>
                  <a:srgbClr val="00B0F0"/>
                </a:solidFill>
              </a:rPr>
              <a:t>staff's</a:t>
            </a:r>
            <a:r>
              <a:rPr lang="fr-CA" sz="1400" dirty="0"/>
              <a:t> </a:t>
            </a:r>
            <a:r>
              <a:rPr lang="fr-CA" sz="1400" dirty="0">
                <a:solidFill>
                  <a:srgbClr val="00B0F0"/>
                </a:solidFill>
              </a:rPr>
              <a:t>computer</a:t>
            </a:r>
            <a:r>
              <a:rPr lang="fr-CA" sz="1400" dirty="0"/>
              <a:t> </a:t>
            </a:r>
            <a:r>
              <a:rPr lang="fr-CA" sz="1400" dirty="0" err="1" smtClean="0">
                <a:solidFill>
                  <a:schemeClr val="accent6">
                    <a:lumMod val="75000"/>
                  </a:schemeClr>
                </a:solidFill>
              </a:rPr>
              <a:t>competency</a:t>
            </a:r>
            <a:r>
              <a:rPr lang="fr-CA" sz="1400" dirty="0" smtClean="0">
                <a:solidFill>
                  <a:schemeClr val="tx1"/>
                </a:solidFill>
              </a:rPr>
              <a:t>, </a:t>
            </a:r>
            <a:r>
              <a:rPr lang="fr-CA" sz="1400" dirty="0" err="1" smtClean="0">
                <a:solidFill>
                  <a:srgbClr val="C00000"/>
                </a:solidFill>
              </a:rPr>
              <a:t>medical</a:t>
            </a:r>
            <a:r>
              <a:rPr lang="fr-CA" sz="1400" dirty="0" smtClean="0">
                <a:solidFill>
                  <a:schemeClr val="tx1"/>
                </a:solidFill>
              </a:rPr>
              <a:t> </a:t>
            </a:r>
            <a:r>
              <a:rPr lang="fr-CA" sz="1400" dirty="0" err="1" smtClean="0">
                <a:solidFill>
                  <a:srgbClr val="00B0F0"/>
                </a:solidFill>
              </a:rPr>
              <a:t>student</a:t>
            </a:r>
            <a:r>
              <a:rPr lang="fr-CA" sz="1400" dirty="0" smtClean="0">
                <a:solidFill>
                  <a:schemeClr val="tx1"/>
                </a:solidFill>
              </a:rPr>
              <a:t> </a:t>
            </a:r>
            <a:r>
              <a:rPr lang="fr-CA" sz="1400" dirty="0" err="1" smtClean="0">
                <a:solidFill>
                  <a:schemeClr val="accent6">
                    <a:lumMod val="75000"/>
                  </a:schemeClr>
                </a:solidFill>
              </a:rPr>
              <a:t>competency</a:t>
            </a:r>
            <a:r>
              <a:rPr lang="fr-CA" sz="1400" dirty="0" smtClean="0">
                <a:solidFill>
                  <a:schemeClr val="tx1"/>
                </a:solidFill>
              </a:rPr>
              <a:t>, etc.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CA" dirty="0"/>
              <a:t>Cet opérateur n’est pas disponible dans toutes les bases de données.</a:t>
            </a:r>
          </a:p>
          <a:p>
            <a:pPr lvl="1"/>
            <a:endParaRPr lang="fr-CA" dirty="0" smtClean="0">
              <a:solidFill>
                <a:schemeClr val="tx1"/>
              </a:solidFill>
            </a:endParaRP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/>
            <p:custDataLst>
              <p:tags r:id="rId3"/>
            </p:custDataLst>
          </p:nvPr>
        </p:nvSpPr>
        <p:spPr>
          <a:xfrm>
            <a:off x="804337" y="2078967"/>
            <a:ext cx="7492997" cy="923026"/>
          </a:xfrm>
        </p:spPr>
        <p:txBody>
          <a:bodyPr/>
          <a:lstStyle/>
          <a:p>
            <a:r>
              <a:rPr lang="fr-CA" dirty="0" smtClean="0"/>
              <a:t>L’opérateur de proximité vous permet de déterminer le nombre maximal de mots qu’il doit y avoir entre les deux termes que vous recherchez.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733828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/>
              <a:t>Besoin d’aide?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  <p:custDataLst>
              <p:tags r:id="rId2"/>
            </p:custDataLst>
          </p:nvPr>
        </p:nvSpPr>
        <p:spPr>
          <a:xfrm>
            <a:off x="804337" y="2234243"/>
            <a:ext cx="7492997" cy="3079630"/>
          </a:xfrm>
        </p:spPr>
        <p:txBody>
          <a:bodyPr/>
          <a:lstStyle/>
          <a:p>
            <a:r>
              <a:rPr lang="fr-CA" sz="1800" dirty="0"/>
              <a:t>Bibliothécaire-conseil en sciences de la santé</a:t>
            </a:r>
          </a:p>
          <a:p>
            <a:pPr>
              <a:spcBef>
                <a:spcPts val="0"/>
              </a:spcBef>
            </a:pPr>
            <a:r>
              <a:rPr lang="fr-CA" sz="1400" dirty="0" smtClean="0"/>
              <a:t>Emmanuelle Paquette Raynard</a:t>
            </a:r>
            <a:endParaRPr lang="fr-CA" sz="1400" dirty="0"/>
          </a:p>
          <a:p>
            <a:pPr>
              <a:spcBef>
                <a:spcPts val="0"/>
              </a:spcBef>
            </a:pPr>
            <a:r>
              <a:rPr lang="fr-CA" sz="1400" b="0" dirty="0">
                <a:latin typeface="Arial Narrow"/>
                <a:cs typeface="Arial Narrow"/>
              </a:rPr>
              <a:t>Bibliothécaire-conseil</a:t>
            </a:r>
          </a:p>
          <a:p>
            <a:pPr>
              <a:spcBef>
                <a:spcPts val="0"/>
              </a:spcBef>
            </a:pPr>
            <a:r>
              <a:rPr lang="fr-CA" sz="1400" b="0" dirty="0">
                <a:latin typeface="Arial Narrow"/>
                <a:cs typeface="Arial Narrow"/>
              </a:rPr>
              <a:t>Bibliothèque, Pavillon Alexandre-Vachon, </a:t>
            </a:r>
            <a:r>
              <a:rPr lang="fr-CA" sz="1400" b="0" dirty="0" smtClean="0">
                <a:latin typeface="Arial Narrow"/>
                <a:cs typeface="Arial Narrow"/>
              </a:rPr>
              <a:t>Bureau </a:t>
            </a:r>
            <a:r>
              <a:rPr lang="fr-CA" sz="1400" b="0" dirty="0" smtClean="0">
                <a:latin typeface="Arial Narrow"/>
                <a:cs typeface="Arial Narrow"/>
              </a:rPr>
              <a:t>1018-B</a:t>
            </a:r>
            <a:endParaRPr lang="fr-CA" sz="1400" b="0" dirty="0">
              <a:latin typeface="Arial Narrow"/>
              <a:cs typeface="Arial Narrow"/>
            </a:endParaRPr>
          </a:p>
          <a:p>
            <a:pPr>
              <a:spcBef>
                <a:spcPts val="0"/>
              </a:spcBef>
            </a:pPr>
            <a:r>
              <a:rPr lang="fr-CA" sz="1400" b="0" dirty="0" smtClean="0">
                <a:latin typeface="Arial Narrow"/>
                <a:cs typeface="Arial Narrow"/>
              </a:rPr>
              <a:t>418 656-2131</a:t>
            </a:r>
            <a:r>
              <a:rPr lang="fr-CA" sz="1400" b="0" dirty="0">
                <a:latin typeface="Arial Narrow"/>
                <a:cs typeface="Arial Narrow"/>
              </a:rPr>
              <a:t>, </a:t>
            </a:r>
            <a:r>
              <a:rPr lang="fr-CA" sz="1400" b="0" dirty="0" smtClean="0">
                <a:latin typeface="Arial Narrow"/>
                <a:cs typeface="Arial Narrow"/>
              </a:rPr>
              <a:t>poste 7947</a:t>
            </a:r>
            <a:endParaRPr lang="fr-CA" sz="1400" b="0" dirty="0">
              <a:latin typeface="Arial Narrow"/>
              <a:cs typeface="Arial Narrow"/>
            </a:endParaRPr>
          </a:p>
          <a:p>
            <a:pPr>
              <a:spcBef>
                <a:spcPts val="0"/>
              </a:spcBef>
            </a:pPr>
            <a:r>
              <a:rPr lang="fr-CA" sz="1400" b="0" dirty="0" smtClean="0">
                <a:latin typeface="Arial Narrow"/>
                <a:cs typeface="Arial Narrow"/>
                <a:hlinkClick r:id="rId5"/>
              </a:rPr>
              <a:t>emmanuelle.paquette-raynard@bibl.ulaval.ca</a:t>
            </a:r>
            <a:endParaRPr lang="fr-CA" sz="1400" b="0" dirty="0">
              <a:latin typeface="Arial Narrow"/>
              <a:cs typeface="Arial Narrow"/>
            </a:endParaRPr>
          </a:p>
          <a:p>
            <a:pPr>
              <a:spcBef>
                <a:spcPts val="0"/>
              </a:spcBef>
            </a:pPr>
            <a:endParaRPr lang="fr-CA" dirty="0"/>
          </a:p>
          <a:p>
            <a:pPr>
              <a:spcBef>
                <a:spcPts val="0"/>
              </a:spcBef>
            </a:pPr>
            <a:endParaRPr lang="fr-CA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fr-CA" sz="1800" dirty="0"/>
              <a:t>Service de clavardage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fr-CA" sz="1400" b="0" dirty="0">
                <a:latin typeface="Arial Narrow"/>
                <a:cs typeface="Arial Narrow"/>
              </a:rPr>
              <a:t>Accessible au </a:t>
            </a:r>
            <a:r>
              <a:rPr lang="fr-CA" sz="1400" b="0" dirty="0">
                <a:latin typeface="Arial Narrow"/>
                <a:cs typeface="Arial Narrow"/>
                <a:hlinkClick r:id="rId6"/>
              </a:rPr>
              <a:t>www.bibl.ulaval.ca</a:t>
            </a:r>
            <a:r>
              <a:rPr lang="fr-CA" sz="1400" b="0" dirty="0">
                <a:latin typeface="Arial Narrow"/>
                <a:cs typeface="Arial Narrow"/>
              </a:rPr>
              <a:t> </a:t>
            </a:r>
          </a:p>
          <a:p>
            <a:endParaRPr lang="fr-CA" dirty="0"/>
          </a:p>
        </p:txBody>
      </p:sp>
      <p:pic>
        <p:nvPicPr>
          <p:cNvPr id="9" name="Image 8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873349" y="5009047"/>
            <a:ext cx="1987468" cy="304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867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804336" y="1682113"/>
            <a:ext cx="3646893" cy="4641049"/>
          </a:xfrm>
        </p:spPr>
        <p:txBody>
          <a:bodyPr/>
          <a:lstStyle/>
          <a:p>
            <a:pPr marL="0" indent="0">
              <a:buNone/>
            </a:pPr>
            <a:r>
              <a:rPr lang="fr-CA" sz="2000" b="1" dirty="0" smtClean="0"/>
              <a:t>Vocabulaire contrôlé (descripteurs, thésaurus)</a:t>
            </a:r>
          </a:p>
          <a:p>
            <a:r>
              <a:rPr lang="fr-CA" dirty="0"/>
              <a:t>La recherche s’effectue uniquement dans les mots ou les expressions inscrits dans le champ sujet de la notice. </a:t>
            </a:r>
            <a:endParaRPr lang="fr-CA" dirty="0" smtClean="0"/>
          </a:p>
          <a:p>
            <a:r>
              <a:rPr lang="fr-CA" dirty="0"/>
              <a:t>Les mots ou les expressions inscrits dans le champ sujet sont habituellement choisis dans une liste préétablie de termes. On parle alors de vocabulaire contrôlé</a:t>
            </a:r>
            <a:r>
              <a:rPr lang="fr-CA" dirty="0" smtClean="0"/>
              <a:t>.</a:t>
            </a:r>
          </a:p>
          <a:p>
            <a:r>
              <a:rPr lang="fr-CA" dirty="0"/>
              <a:t>Cette liste de termes peut aussi être organisée en thésaurus. </a:t>
            </a:r>
          </a:p>
          <a:p>
            <a:endParaRPr lang="fr-CA" dirty="0"/>
          </a:p>
          <a:p>
            <a:endParaRPr lang="fr-CA" dirty="0"/>
          </a:p>
          <a:p>
            <a:endParaRPr lang="fr-CA" sz="2000" b="1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4"/>
            <p:custDataLst>
              <p:tags r:id="rId2"/>
            </p:custDataLst>
          </p:nvPr>
        </p:nvSpPr>
        <p:spPr>
          <a:xfrm>
            <a:off x="4597879" y="1682113"/>
            <a:ext cx="3741788" cy="4641049"/>
          </a:xfrm>
        </p:spPr>
        <p:txBody>
          <a:bodyPr/>
          <a:lstStyle/>
          <a:p>
            <a:pPr marL="0" indent="0">
              <a:buNone/>
            </a:pPr>
            <a:r>
              <a:rPr lang="fr-CA" sz="2000" b="1" dirty="0" smtClean="0"/>
              <a:t>Vocabulaire libre (mots-clés)</a:t>
            </a:r>
          </a:p>
          <a:p>
            <a:r>
              <a:rPr lang="fr-CA" dirty="0" smtClean="0"/>
              <a:t>Si vous ne précisez pas le champ, la </a:t>
            </a:r>
            <a:r>
              <a:rPr lang="fr-CA" dirty="0"/>
              <a:t>recherche s’effectue dans tous les mots ou expressions de la </a:t>
            </a:r>
            <a:r>
              <a:rPr lang="fr-CA" dirty="0" smtClean="0"/>
              <a:t>notice.</a:t>
            </a:r>
          </a:p>
          <a:p>
            <a:r>
              <a:rPr lang="fr-CA" dirty="0" smtClean="0"/>
              <a:t>Il est préférable de choisir les champs </a:t>
            </a:r>
            <a:r>
              <a:rPr lang="fr-CA" i="1" dirty="0" smtClean="0"/>
              <a:t>Titre </a:t>
            </a:r>
            <a:r>
              <a:rPr lang="fr-CA" dirty="0" smtClean="0"/>
              <a:t>et </a:t>
            </a:r>
            <a:r>
              <a:rPr lang="fr-CA" i="1" dirty="0" smtClean="0"/>
              <a:t>Résumé</a:t>
            </a:r>
            <a:r>
              <a:rPr lang="fr-CA" dirty="0" smtClean="0"/>
              <a:t> pour faire sa recherche en vocabulaire libre.</a:t>
            </a:r>
          </a:p>
          <a:p>
            <a:r>
              <a:rPr lang="fr-CA" dirty="0"/>
              <a:t>Parfois, il peut être pertinent de chercher par mots-clés pour commencer une recherche et faire un survol de la littérature.</a:t>
            </a:r>
          </a:p>
          <a:p>
            <a:endParaRPr lang="fr-CA" dirty="0"/>
          </a:p>
          <a:p>
            <a:endParaRPr lang="fr-CA" sz="2000" b="1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804337" y="796912"/>
            <a:ext cx="7492997" cy="721338"/>
          </a:xfrm>
        </p:spPr>
        <p:txBody>
          <a:bodyPr/>
          <a:lstStyle/>
          <a:p>
            <a:r>
              <a:rPr lang="fr-CA" sz="3500" dirty="0" smtClean="0"/>
              <a:t>Vocabulaire contrôlé et vocabulaire libre</a:t>
            </a:r>
            <a:endParaRPr lang="fr-CA" sz="3500" dirty="0"/>
          </a:p>
        </p:txBody>
      </p:sp>
    </p:spTree>
    <p:extLst>
      <p:ext uri="{BB962C8B-B14F-4D97-AF65-F5344CB8AC3E}">
        <p14:creationId xmlns:p14="http://schemas.microsoft.com/office/powerpoint/2010/main" val="1328959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Vocabulaire contrôlé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164664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04337" y="796911"/>
            <a:ext cx="7492997" cy="790349"/>
          </a:xfrm>
        </p:spPr>
        <p:txBody>
          <a:bodyPr/>
          <a:lstStyle/>
          <a:p>
            <a:r>
              <a:rPr lang="fr-CA" dirty="0" smtClean="0"/>
              <a:t>Vocabulaire contrôlé - Thésaurus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04337" y="1733909"/>
            <a:ext cx="7492997" cy="4133406"/>
          </a:xfrm>
        </p:spPr>
        <p:txBody>
          <a:bodyPr/>
          <a:lstStyle/>
          <a:p>
            <a:r>
              <a:rPr lang="fr-CA" dirty="0"/>
              <a:t>Les thésaurus sont des listes de </a:t>
            </a:r>
            <a:r>
              <a:rPr lang="fr-CA" b="1" dirty="0"/>
              <a:t>termes normalisés </a:t>
            </a:r>
            <a:r>
              <a:rPr lang="fr-CA" dirty="0"/>
              <a:t>utilisés dans un domaine particulier. Les descripteurs sont classés par ordre alphabétique et accompagnés hiérarchiquement de leurs réseaux sémantiques (termes plus généraux et termes plus spécifiques). </a:t>
            </a:r>
            <a:endParaRPr lang="fr-CA" dirty="0" smtClean="0"/>
          </a:p>
          <a:p>
            <a:pPr marL="0" indent="0">
              <a:buNone/>
            </a:pPr>
            <a:endParaRPr lang="fr-CA" dirty="0"/>
          </a:p>
          <a:p>
            <a:r>
              <a:rPr lang="fr-CA" dirty="0"/>
              <a:t>Plusieurs descripteurs sont attribués à chaque référence. Ils permettent de </a:t>
            </a:r>
            <a:r>
              <a:rPr lang="fr-CA" b="1" dirty="0"/>
              <a:t>décrire de la manière la plus spécifique possible </a:t>
            </a:r>
            <a:r>
              <a:rPr lang="fr-CA" dirty="0"/>
              <a:t>le contenu du document. </a:t>
            </a:r>
            <a:endParaRPr lang="fr-CA" dirty="0" smtClean="0"/>
          </a:p>
          <a:p>
            <a:pPr marL="0" indent="0">
              <a:buNone/>
            </a:pPr>
            <a:endParaRPr lang="fr-CA" dirty="0"/>
          </a:p>
          <a:p>
            <a:r>
              <a:rPr lang="fr-CA" dirty="0"/>
              <a:t>Grâce au thésaurus, les articles sont </a:t>
            </a:r>
            <a:r>
              <a:rPr lang="fr-CA" b="1" dirty="0"/>
              <a:t>indexés uniformément </a:t>
            </a:r>
            <a:r>
              <a:rPr lang="fr-CA" dirty="0"/>
              <a:t>selon son sujet, peu importe le vocabulaire utilisé par l’auteur. 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383248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au 10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767212699"/>
              </p:ext>
            </p:extLst>
          </p:nvPr>
        </p:nvGraphicFramePr>
        <p:xfrm>
          <a:off x="1647646" y="2200801"/>
          <a:ext cx="4157931" cy="36781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65562">
                  <a:extLst>
                    <a:ext uri="{9D8B030D-6E8A-4147-A177-3AD203B41FA5}">
                      <a16:colId xmlns:a16="http://schemas.microsoft.com/office/drawing/2014/main" val="4167396269"/>
                    </a:ext>
                  </a:extLst>
                </a:gridCol>
                <a:gridCol w="1492369">
                  <a:extLst>
                    <a:ext uri="{9D8B030D-6E8A-4147-A177-3AD203B41FA5}">
                      <a16:colId xmlns:a16="http://schemas.microsoft.com/office/drawing/2014/main" val="193281761"/>
                    </a:ext>
                  </a:extLst>
                </a:gridCol>
              </a:tblGrid>
              <a:tr h="620037"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 err="1" smtClean="0"/>
                        <a:t>Medline</a:t>
                      </a:r>
                      <a:r>
                        <a:rPr lang="fr-CA" dirty="0" smtClean="0"/>
                        <a:t> (</a:t>
                      </a:r>
                      <a:r>
                        <a:rPr lang="fr-CA" dirty="0" err="1" smtClean="0"/>
                        <a:t>PubMed</a:t>
                      </a:r>
                      <a:r>
                        <a:rPr lang="fr-CA" dirty="0" smtClean="0"/>
                        <a:t>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5740101"/>
                  </a:ext>
                </a:extLst>
              </a:tr>
              <a:tr h="611615"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 smtClean="0"/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5622539"/>
                  </a:ext>
                </a:extLst>
              </a:tr>
              <a:tr h="611615"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 err="1" smtClean="0"/>
                        <a:t>Education</a:t>
                      </a:r>
                      <a:r>
                        <a:rPr lang="fr-CA" dirty="0" smtClean="0"/>
                        <a:t> Source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7788177"/>
                  </a:ext>
                </a:extLst>
              </a:tr>
              <a:tr h="611615"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 smtClean="0"/>
                        <a:t>CINAHL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fr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7496468"/>
                  </a:ext>
                </a:extLst>
              </a:tr>
              <a:tr h="611615"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 err="1" smtClean="0"/>
                        <a:t>PsycInfo</a:t>
                      </a:r>
                      <a:endParaRPr lang="fr-CA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8467431"/>
                  </a:ext>
                </a:extLst>
              </a:tr>
              <a:tr h="611615"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 smtClean="0"/>
                        <a:t>Embase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1780158"/>
                  </a:ext>
                </a:extLst>
              </a:tr>
            </a:tbl>
          </a:graphicData>
        </a:graphic>
      </p:graphicFrame>
      <p:sp>
        <p:nvSpPr>
          <p:cNvPr id="2" name="Titr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04337" y="796911"/>
            <a:ext cx="7492997" cy="605949"/>
          </a:xfrm>
        </p:spPr>
        <p:txBody>
          <a:bodyPr/>
          <a:lstStyle/>
          <a:p>
            <a:r>
              <a:rPr lang="fr-CA" dirty="0" smtClean="0"/>
              <a:t>Vocabulaire contrôlé - Thésaurus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804337" y="2162528"/>
            <a:ext cx="7492997" cy="4152007"/>
          </a:xfrm>
        </p:spPr>
        <p:txBody>
          <a:bodyPr/>
          <a:lstStyle/>
          <a:p>
            <a:pPr marL="0" indent="0">
              <a:spcAft>
                <a:spcPts val="300"/>
              </a:spcAft>
              <a:buNone/>
            </a:pPr>
            <a:endParaRPr lang="fr-CA" dirty="0" smtClean="0"/>
          </a:p>
          <a:p>
            <a:pPr marL="0" indent="0">
              <a:buNone/>
            </a:pPr>
            <a:endParaRPr lang="fr-CA" dirty="0" smtClean="0"/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endParaRPr lang="fr-CA" dirty="0" smtClean="0"/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endParaRPr lang="fr-CA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  <p:custDataLst>
              <p:tags r:id="rId4"/>
            </p:custDataLst>
          </p:nvPr>
        </p:nvSpPr>
        <p:spPr>
          <a:xfrm>
            <a:off x="775387" y="1441133"/>
            <a:ext cx="7492997" cy="721395"/>
          </a:xfrm>
        </p:spPr>
        <p:txBody>
          <a:bodyPr/>
          <a:lstStyle/>
          <a:p>
            <a:r>
              <a:rPr lang="fr-CA" dirty="0"/>
              <a:t>Les descripteurs peuvent porter un nom différent selon la base de données</a:t>
            </a:r>
            <a:r>
              <a:rPr lang="fr-CA" dirty="0" smtClean="0"/>
              <a:t>.</a:t>
            </a:r>
            <a:endParaRPr lang="fr-CA" dirty="0"/>
          </a:p>
        </p:txBody>
      </p:sp>
      <p:pic>
        <p:nvPicPr>
          <p:cNvPr id="7" name="Image 6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2"/>
          <a:stretch>
            <a:fillRect/>
          </a:stretch>
        </p:blipFill>
        <p:spPr>
          <a:xfrm>
            <a:off x="4343131" y="3494919"/>
            <a:ext cx="749873" cy="286537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3"/>
          <a:stretch>
            <a:fillRect/>
          </a:stretch>
        </p:blipFill>
        <p:spPr>
          <a:xfrm>
            <a:off x="4333045" y="4135734"/>
            <a:ext cx="1314286" cy="295238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4"/>
          <a:stretch>
            <a:fillRect/>
          </a:stretch>
        </p:blipFill>
        <p:spPr>
          <a:xfrm>
            <a:off x="4356218" y="4791219"/>
            <a:ext cx="2695238" cy="161905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5"/>
          <a:stretch>
            <a:fillRect/>
          </a:stretch>
        </p:blipFill>
        <p:spPr>
          <a:xfrm>
            <a:off x="4356218" y="5313371"/>
            <a:ext cx="800000" cy="238095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6"/>
          <a:stretch>
            <a:fillRect/>
          </a:stretch>
        </p:blipFill>
        <p:spPr>
          <a:xfrm>
            <a:off x="4337793" y="2856414"/>
            <a:ext cx="749873" cy="280440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17"/>
          <a:stretch>
            <a:fillRect/>
          </a:stretch>
        </p:blipFill>
        <p:spPr>
          <a:xfrm>
            <a:off x="4337793" y="2295717"/>
            <a:ext cx="733333" cy="2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8633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04337" y="796912"/>
            <a:ext cx="7492997" cy="643700"/>
          </a:xfrm>
        </p:spPr>
        <p:txBody>
          <a:bodyPr/>
          <a:lstStyle/>
          <a:p>
            <a:r>
              <a:rPr lang="fr-CA" dirty="0" smtClean="0"/>
              <a:t>Vocabulaire contrôlé - Explosion</a:t>
            </a:r>
            <a:endParaRPr lang="fr-CA" dirty="0">
              <a:latin typeface="Times New Roman" panose="02020603050405020304" pitchFamily="18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04337" y="1854679"/>
            <a:ext cx="7492997" cy="4468483"/>
          </a:xfrm>
          <a:ln>
            <a:noFill/>
          </a:ln>
        </p:spPr>
        <p:txBody>
          <a:bodyPr/>
          <a:lstStyle/>
          <a:p>
            <a:r>
              <a:rPr lang="fr-CA" altLang="fr-FR" dirty="0" smtClean="0"/>
              <a:t>Généralement</a:t>
            </a:r>
            <a:r>
              <a:rPr lang="fr-CA" altLang="fr-FR" dirty="0"/>
              <a:t>, il est possible de voir la place du terme recherché dans </a:t>
            </a:r>
            <a:r>
              <a:rPr lang="fr-CA" altLang="fr-FR" dirty="0" smtClean="0"/>
              <a:t>la structure des sujets de la base de données.</a:t>
            </a:r>
          </a:p>
          <a:p>
            <a:r>
              <a:rPr lang="fr-CA" altLang="fr-FR" dirty="0" smtClean="0"/>
              <a:t>Dans cet exemple, l’explosion </a:t>
            </a:r>
            <a:r>
              <a:rPr lang="fr-CA" altLang="fr-FR" dirty="0"/>
              <a:t>du terme "</a:t>
            </a:r>
            <a:r>
              <a:rPr lang="fr-CA" altLang="fr-FR" dirty="0" err="1"/>
              <a:t>Education</a:t>
            </a:r>
            <a:r>
              <a:rPr lang="fr-CA" altLang="fr-FR" dirty="0" smtClean="0"/>
              <a:t>, </a:t>
            </a:r>
            <a:r>
              <a:rPr lang="fr-CA" altLang="fr-FR" dirty="0" err="1" smtClean="0"/>
              <a:t>Medical</a:t>
            </a:r>
            <a:r>
              <a:rPr lang="en-CA" dirty="0"/>
              <a:t>"</a:t>
            </a:r>
            <a:r>
              <a:rPr lang="fr-CA" altLang="fr-FR" dirty="0" smtClean="0"/>
              <a:t> signifie que la recherche trouvera aussi les articles dont le sujet est : </a:t>
            </a:r>
            <a:r>
              <a:rPr lang="en-CA" sz="1600" dirty="0" smtClean="0"/>
              <a:t>"</a:t>
            </a:r>
            <a:r>
              <a:rPr lang="fr-CA" altLang="fr-FR" sz="1600" dirty="0" err="1"/>
              <a:t>Education</a:t>
            </a:r>
            <a:r>
              <a:rPr lang="fr-CA" altLang="fr-FR" sz="1600" dirty="0"/>
              <a:t>, </a:t>
            </a:r>
            <a:r>
              <a:rPr lang="fr-CA" altLang="fr-FR" sz="1600" dirty="0" err="1"/>
              <a:t>Medical</a:t>
            </a:r>
            <a:r>
              <a:rPr lang="fr-CA" altLang="fr-FR" sz="1600" dirty="0"/>
              <a:t>, </a:t>
            </a:r>
            <a:r>
              <a:rPr lang="fr-CA" altLang="fr-FR" sz="1600" dirty="0" err="1"/>
              <a:t>Continuing</a:t>
            </a:r>
            <a:r>
              <a:rPr lang="en-CA" sz="1600" dirty="0"/>
              <a:t>"</a:t>
            </a:r>
            <a:r>
              <a:rPr lang="en-CA" sz="1600" dirty="0" smtClean="0"/>
              <a:t>, </a:t>
            </a:r>
            <a:r>
              <a:rPr lang="en-CA" dirty="0"/>
              <a:t>"</a:t>
            </a:r>
            <a:r>
              <a:rPr lang="en-CA" sz="1600" dirty="0" smtClean="0"/>
              <a:t>Education, Medical, Graduate", </a:t>
            </a:r>
            <a:r>
              <a:rPr lang="en-CA" sz="1600" dirty="0"/>
              <a:t>"</a:t>
            </a:r>
            <a:r>
              <a:rPr lang="en-CA" sz="1600" dirty="0" smtClean="0"/>
              <a:t>Education, Medical, Undergraduate",</a:t>
            </a:r>
            <a:r>
              <a:rPr lang="en-CA" sz="1600" dirty="0"/>
              <a:t> </a:t>
            </a:r>
            <a:r>
              <a:rPr lang="en-CA" sz="1600" dirty="0" smtClean="0"/>
              <a:t>"Internship and Residency" et "Teaching Rounds</a:t>
            </a:r>
            <a:r>
              <a:rPr lang="en-CA" dirty="0" smtClean="0"/>
              <a:t>".</a:t>
            </a:r>
            <a:endParaRPr lang="en-CA" sz="1600" dirty="0" smtClean="0"/>
          </a:p>
          <a:p>
            <a:endParaRPr lang="en-CA" altLang="fr-FR" dirty="0"/>
          </a:p>
          <a:p>
            <a:endParaRPr lang="en-CA" altLang="fr-FR" dirty="0" smtClean="0"/>
          </a:p>
          <a:p>
            <a:endParaRPr lang="en-CA" altLang="fr-FR" dirty="0"/>
          </a:p>
          <a:p>
            <a:endParaRPr lang="en-CA" altLang="fr-FR" dirty="0" smtClean="0"/>
          </a:p>
          <a:p>
            <a:endParaRPr lang="en-CA" altLang="fr-FR" dirty="0"/>
          </a:p>
          <a:p>
            <a:r>
              <a:rPr lang="en-CA" altLang="fr-FR" dirty="0" err="1" smtClean="0"/>
              <a:t>Selon</a:t>
            </a:r>
            <a:r>
              <a:rPr lang="en-CA" altLang="fr-FR" dirty="0" smtClean="0"/>
              <a:t> la base de </a:t>
            </a:r>
            <a:r>
              <a:rPr lang="en-CA" altLang="fr-FR" dirty="0" err="1" smtClean="0"/>
              <a:t>données</a:t>
            </a:r>
            <a:r>
              <a:rPr lang="en-CA" altLang="fr-FR" dirty="0" smtClean="0"/>
              <a:t>, </a:t>
            </a:r>
            <a:r>
              <a:rPr lang="en-CA" altLang="fr-FR" dirty="0" err="1" smtClean="0"/>
              <a:t>l’explosion</a:t>
            </a:r>
            <a:r>
              <a:rPr lang="en-CA" altLang="fr-FR" dirty="0" smtClean="0"/>
              <a:t> </a:t>
            </a:r>
            <a:r>
              <a:rPr lang="en-CA" altLang="fr-FR" dirty="0" err="1" smtClean="0"/>
              <a:t>peut</a:t>
            </a:r>
            <a:r>
              <a:rPr lang="en-CA" altLang="fr-FR" dirty="0" smtClean="0"/>
              <a:t> </a:t>
            </a:r>
            <a:r>
              <a:rPr lang="en-CA" altLang="fr-FR" dirty="0" err="1" smtClean="0"/>
              <a:t>être</a:t>
            </a:r>
            <a:r>
              <a:rPr lang="en-CA" altLang="fr-FR" dirty="0" smtClean="0"/>
              <a:t> </a:t>
            </a:r>
            <a:r>
              <a:rPr lang="en-CA" altLang="fr-FR" dirty="0" err="1" smtClean="0"/>
              <a:t>automatique</a:t>
            </a:r>
            <a:r>
              <a:rPr lang="en-CA" altLang="fr-FR" dirty="0" smtClean="0"/>
              <a:t> </a:t>
            </a:r>
            <a:r>
              <a:rPr lang="en-CA" altLang="fr-FR" dirty="0" err="1" smtClean="0"/>
              <a:t>ou</a:t>
            </a:r>
            <a:r>
              <a:rPr lang="en-CA" altLang="fr-FR" dirty="0" smtClean="0"/>
              <a:t> non, </a:t>
            </a:r>
            <a:r>
              <a:rPr lang="en-CA" altLang="fr-FR" dirty="0" err="1" smtClean="0"/>
              <a:t>auquel</a:t>
            </a:r>
            <a:r>
              <a:rPr lang="en-CA" altLang="fr-FR" dirty="0" smtClean="0"/>
              <a:t> </a:t>
            </a:r>
            <a:r>
              <a:rPr lang="en-CA" altLang="fr-FR" dirty="0" err="1" smtClean="0"/>
              <a:t>cas</a:t>
            </a:r>
            <a:r>
              <a:rPr lang="en-CA" altLang="fr-FR" dirty="0" smtClean="0"/>
              <a:t>, </a:t>
            </a:r>
            <a:r>
              <a:rPr lang="en-CA" altLang="fr-FR" dirty="0" err="1" smtClean="0"/>
              <a:t>il</a:t>
            </a:r>
            <a:r>
              <a:rPr lang="en-CA" altLang="fr-FR" dirty="0" smtClean="0"/>
              <a:t> </a:t>
            </a:r>
            <a:r>
              <a:rPr lang="en-CA" altLang="fr-FR" dirty="0" err="1" smtClean="0"/>
              <a:t>faudra</a:t>
            </a:r>
            <a:r>
              <a:rPr lang="en-CA" altLang="fr-FR" dirty="0" smtClean="0"/>
              <a:t> </a:t>
            </a:r>
            <a:r>
              <a:rPr lang="en-CA" altLang="fr-FR" dirty="0" err="1" smtClean="0"/>
              <a:t>cocher</a:t>
            </a:r>
            <a:r>
              <a:rPr lang="en-CA" altLang="fr-FR" dirty="0" smtClean="0"/>
              <a:t> la case </a:t>
            </a:r>
            <a:r>
              <a:rPr lang="en-CA" dirty="0" smtClean="0"/>
              <a:t>"</a:t>
            </a:r>
            <a:r>
              <a:rPr lang="en-CA" dirty="0" err="1" smtClean="0"/>
              <a:t>développer</a:t>
            </a:r>
            <a:r>
              <a:rPr lang="en-CA" dirty="0" smtClean="0"/>
              <a:t>" </a:t>
            </a:r>
            <a:r>
              <a:rPr lang="en-CA" dirty="0" err="1" smtClean="0"/>
              <a:t>ou</a:t>
            </a:r>
            <a:r>
              <a:rPr lang="en-CA" dirty="0" smtClean="0"/>
              <a:t> "explode".</a:t>
            </a:r>
            <a:endParaRPr lang="fr-CA" altLang="fr-FR" dirty="0" smtClean="0"/>
          </a:p>
          <a:p>
            <a:pPr marL="0" indent="0">
              <a:buNone/>
            </a:pPr>
            <a:endParaRPr lang="fr-CA" alt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3"/>
            <p:custDataLst>
              <p:tags r:id="rId3"/>
            </p:custDataLst>
          </p:nvPr>
        </p:nvSpPr>
        <p:spPr>
          <a:xfrm>
            <a:off x="804337" y="1440612"/>
            <a:ext cx="7492997" cy="414067"/>
          </a:xfrm>
        </p:spPr>
        <p:txBody>
          <a:bodyPr/>
          <a:lstStyle/>
          <a:p>
            <a:r>
              <a:rPr lang="fr-CA" dirty="0" smtClean="0"/>
              <a:t>L’explosion est basée sur la structure sémantique du thésaurus</a:t>
            </a:r>
            <a:endParaRPr lang="fr-CA" dirty="0"/>
          </a:p>
        </p:txBody>
      </p:sp>
      <p:pic>
        <p:nvPicPr>
          <p:cNvPr id="6" name="Image 5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2317501" y="3721020"/>
            <a:ext cx="4466667" cy="196190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99898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 smtClean="0">
                <a:latin typeface="Times New Roman" panose="02020603050405020304" pitchFamily="18" charset="0"/>
              </a:rPr>
              <a:t>Vocabulaire contrôlé - Sujet majeur</a:t>
            </a:r>
            <a:endParaRPr lang="fr-CA" dirty="0">
              <a:latin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04337" y="2389479"/>
            <a:ext cx="7492997" cy="3950936"/>
          </a:xfrm>
        </p:spPr>
        <p:txBody>
          <a:bodyPr/>
          <a:lstStyle/>
          <a:p>
            <a:r>
              <a:rPr lang="fr-CA" dirty="0" smtClean="0"/>
              <a:t>Dans cet exemple, si je coche la case «</a:t>
            </a:r>
            <a:r>
              <a:rPr lang="fr-CA" dirty="0" err="1" smtClean="0"/>
              <a:t>Restrict</a:t>
            </a:r>
            <a:r>
              <a:rPr lang="fr-CA" dirty="0" smtClean="0"/>
              <a:t> to </a:t>
            </a:r>
            <a:r>
              <a:rPr lang="fr-CA" dirty="0" err="1" smtClean="0"/>
              <a:t>MeSH</a:t>
            </a:r>
            <a:r>
              <a:rPr lang="fr-CA" dirty="0" smtClean="0"/>
              <a:t> Major Topic», je ne vais trouver que les articles pour lesquels l’indexeur a spécifié que le sujet «</a:t>
            </a:r>
            <a:r>
              <a:rPr lang="fr-CA" dirty="0" err="1" smtClean="0"/>
              <a:t>Education</a:t>
            </a:r>
            <a:r>
              <a:rPr lang="fr-CA" dirty="0" smtClean="0"/>
              <a:t>, </a:t>
            </a:r>
            <a:r>
              <a:rPr lang="fr-CA" dirty="0" err="1" smtClean="0"/>
              <a:t>Medical</a:t>
            </a:r>
            <a:r>
              <a:rPr lang="fr-CA" dirty="0" smtClean="0"/>
              <a:t>» est un des sujets principaux de l’article.</a:t>
            </a:r>
          </a:p>
          <a:p>
            <a:endParaRPr lang="fr-CA" dirty="0"/>
          </a:p>
          <a:p>
            <a:endParaRPr lang="fr-CA" dirty="0" smtClean="0"/>
          </a:p>
          <a:p>
            <a:endParaRPr lang="fr-CA" dirty="0"/>
          </a:p>
          <a:p>
            <a:endParaRPr lang="fr-CA" dirty="0" smtClean="0"/>
          </a:p>
          <a:p>
            <a:endParaRPr lang="fr-CA" dirty="0"/>
          </a:p>
          <a:p>
            <a:endParaRPr lang="fr-CA" dirty="0" smtClean="0"/>
          </a:p>
          <a:p>
            <a:endParaRPr lang="fr-CA" dirty="0"/>
          </a:p>
          <a:p>
            <a:r>
              <a:rPr lang="fr-CA" dirty="0" smtClean="0"/>
              <a:t>Cette option n’est pas disponible dans toutes les bases de données.</a:t>
            </a:r>
          </a:p>
          <a:p>
            <a:endParaRPr lang="fr-CA" dirty="0"/>
          </a:p>
          <a:p>
            <a:endParaRPr lang="fr-CA" dirty="0" smtClean="0"/>
          </a:p>
          <a:p>
            <a:endParaRPr lang="fr-CA" dirty="0"/>
          </a:p>
          <a:p>
            <a:endParaRPr lang="fr-CA" dirty="0" smtClean="0"/>
          </a:p>
          <a:p>
            <a:endParaRPr lang="fr-CA" dirty="0"/>
          </a:p>
          <a:p>
            <a:endParaRPr lang="fr-CA" dirty="0" smtClean="0"/>
          </a:p>
          <a:p>
            <a:endParaRPr lang="fr-CA" dirty="0"/>
          </a:p>
          <a:p>
            <a:pPr marL="0" indent="0">
              <a:buNone/>
            </a:pPr>
            <a:endParaRPr lang="fr-CA" dirty="0" smtClean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CA" dirty="0"/>
              <a:t>Cette option permet de restreindre la recherche du descripteur aux articles qui ont ce descripteur comme sujet principal.</a:t>
            </a:r>
          </a:p>
          <a:p>
            <a:endParaRPr lang="fr-CA" dirty="0"/>
          </a:p>
        </p:txBody>
      </p:sp>
      <p:pic>
        <p:nvPicPr>
          <p:cNvPr id="6" name="Image 5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2131787" y="3332925"/>
            <a:ext cx="4838095" cy="25428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Rectangle 3"/>
          <p:cNvSpPr/>
          <p:nvPr>
            <p:custDataLst>
              <p:tags r:id="rId4"/>
            </p:custDataLst>
          </p:nvPr>
        </p:nvSpPr>
        <p:spPr>
          <a:xfrm>
            <a:off x="2131787" y="5573538"/>
            <a:ext cx="1965760" cy="345057"/>
          </a:xfrm>
          <a:prstGeom prst="rect">
            <a:avLst/>
          </a:prstGeom>
          <a:noFill/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36922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Vocabulaire libre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712248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 smtClean="0">
                <a:latin typeface="Times New Roman" panose="02020603050405020304" pitchFamily="18" charset="0"/>
              </a:rPr>
              <a:t>Vocabulaire libre – Troncature</a:t>
            </a:r>
            <a:endParaRPr lang="fr-CA" dirty="0">
              <a:latin typeface="Times New Roman" panose="02020603050405020304" pitchFamily="18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04337" y="2501660"/>
            <a:ext cx="7492997" cy="3374122"/>
          </a:xfrm>
        </p:spPr>
        <p:txBody>
          <a:bodyPr/>
          <a:lstStyle/>
          <a:p>
            <a:r>
              <a:rPr lang="fr-CA" dirty="0" smtClean="0"/>
              <a:t>La troncature est habituellement identifiée par le symbole * </a:t>
            </a:r>
            <a:endParaRPr lang="fr-CA" dirty="0"/>
          </a:p>
          <a:p>
            <a:pPr lvl="1"/>
            <a:r>
              <a:rPr lang="fr-CA" dirty="0" smtClean="0"/>
              <a:t>Par exemple, la recherche </a:t>
            </a:r>
            <a:r>
              <a:rPr lang="fr-CA" dirty="0" err="1" smtClean="0">
                <a:solidFill>
                  <a:srgbClr val="C00000"/>
                </a:solidFill>
              </a:rPr>
              <a:t>educat</a:t>
            </a:r>
            <a:r>
              <a:rPr lang="fr-CA" dirty="0" smtClean="0"/>
              <a:t>* va chercher </a:t>
            </a:r>
            <a:r>
              <a:rPr lang="fr-CA" dirty="0" err="1" smtClean="0">
                <a:solidFill>
                  <a:srgbClr val="C00000"/>
                </a:solidFill>
              </a:rPr>
              <a:t>educat</a:t>
            </a:r>
            <a:r>
              <a:rPr lang="fr-CA" dirty="0" err="1" smtClean="0"/>
              <a:t>e</a:t>
            </a:r>
            <a:r>
              <a:rPr lang="fr-CA" dirty="0" smtClean="0"/>
              <a:t>, </a:t>
            </a:r>
            <a:r>
              <a:rPr lang="fr-CA" dirty="0" err="1" smtClean="0">
                <a:solidFill>
                  <a:srgbClr val="C00000"/>
                </a:solidFill>
              </a:rPr>
              <a:t>educat</a:t>
            </a:r>
            <a:r>
              <a:rPr lang="fr-CA" dirty="0" err="1" smtClean="0"/>
              <a:t>ion</a:t>
            </a:r>
            <a:r>
              <a:rPr lang="fr-CA" dirty="0" smtClean="0"/>
              <a:t>, </a:t>
            </a:r>
            <a:r>
              <a:rPr lang="fr-CA" dirty="0" err="1" smtClean="0">
                <a:solidFill>
                  <a:srgbClr val="C00000"/>
                </a:solidFill>
              </a:rPr>
              <a:t>educat</a:t>
            </a:r>
            <a:r>
              <a:rPr lang="fr-CA" dirty="0" err="1" smtClean="0"/>
              <a:t>ed</a:t>
            </a:r>
            <a:r>
              <a:rPr lang="fr-CA" dirty="0" smtClean="0"/>
              <a:t>, etc.</a:t>
            </a:r>
          </a:p>
          <a:p>
            <a:r>
              <a:rPr lang="fr-CA" dirty="0" smtClean="0"/>
              <a:t>Dans certaines bases de données (ex. Embase), il est possible d’utiliser la troncature à l’intérieur d’un mot. Le signe * pourra alors être remplacé par un nombre infini de lettres.</a:t>
            </a:r>
          </a:p>
          <a:p>
            <a:pPr lvl="1"/>
            <a:r>
              <a:rPr lang="fr-CA" dirty="0" smtClean="0"/>
              <a:t>Par exemple, la recherche </a:t>
            </a:r>
            <a:r>
              <a:rPr lang="fr-CA" dirty="0" err="1" smtClean="0">
                <a:solidFill>
                  <a:srgbClr val="C00000"/>
                </a:solidFill>
              </a:rPr>
              <a:t>ped</a:t>
            </a:r>
            <a:r>
              <a:rPr lang="fr-CA" dirty="0" smtClean="0"/>
              <a:t>*</a:t>
            </a:r>
            <a:r>
              <a:rPr lang="fr-CA" dirty="0" err="1" smtClean="0">
                <a:solidFill>
                  <a:srgbClr val="C00000"/>
                </a:solidFill>
              </a:rPr>
              <a:t>ic</a:t>
            </a:r>
            <a:r>
              <a:rPr lang="fr-CA" dirty="0" smtClean="0"/>
              <a:t>* va chercher </a:t>
            </a:r>
            <a:r>
              <a:rPr lang="fr-CA" dirty="0" err="1" smtClean="0">
                <a:solidFill>
                  <a:srgbClr val="C00000"/>
                </a:solidFill>
              </a:rPr>
              <a:t>ped</a:t>
            </a:r>
            <a:r>
              <a:rPr lang="fr-CA" dirty="0" err="1" smtClean="0"/>
              <a:t>agog</a:t>
            </a:r>
            <a:r>
              <a:rPr lang="fr-CA" dirty="0" err="1" smtClean="0">
                <a:solidFill>
                  <a:srgbClr val="C00000"/>
                </a:solidFill>
              </a:rPr>
              <a:t>ic</a:t>
            </a:r>
            <a:r>
              <a:rPr lang="fr-CA" dirty="0" err="1" smtClean="0"/>
              <a:t>al</a:t>
            </a:r>
            <a:r>
              <a:rPr lang="fr-CA" dirty="0" smtClean="0"/>
              <a:t>, </a:t>
            </a:r>
            <a:r>
              <a:rPr lang="fr-CA" dirty="0" err="1" smtClean="0">
                <a:solidFill>
                  <a:srgbClr val="C00000"/>
                </a:solidFill>
              </a:rPr>
              <a:t>ped</a:t>
            </a:r>
            <a:r>
              <a:rPr lang="fr-CA" dirty="0" err="1" smtClean="0"/>
              <a:t>iatr</a:t>
            </a:r>
            <a:r>
              <a:rPr lang="fr-CA" dirty="0" err="1" smtClean="0">
                <a:solidFill>
                  <a:srgbClr val="C00000"/>
                </a:solidFill>
              </a:rPr>
              <a:t>ic</a:t>
            </a:r>
            <a:r>
              <a:rPr lang="fr-CA" dirty="0" smtClean="0"/>
              <a:t>, </a:t>
            </a:r>
            <a:r>
              <a:rPr lang="fr-CA" dirty="0" err="1" smtClean="0">
                <a:solidFill>
                  <a:srgbClr val="C00000"/>
                </a:solidFill>
              </a:rPr>
              <a:t>ped</a:t>
            </a:r>
            <a:r>
              <a:rPr lang="fr-CA" dirty="0" err="1" smtClean="0"/>
              <a:t>ogenet</a:t>
            </a:r>
            <a:r>
              <a:rPr lang="fr-CA" dirty="0" err="1" smtClean="0">
                <a:solidFill>
                  <a:srgbClr val="C00000"/>
                </a:solidFill>
              </a:rPr>
              <a:t>ic</a:t>
            </a:r>
            <a:r>
              <a:rPr lang="fr-CA" dirty="0" err="1" smtClean="0"/>
              <a:t>s</a:t>
            </a:r>
            <a:r>
              <a:rPr lang="fr-CA" dirty="0" smtClean="0"/>
              <a:t>, etc.</a:t>
            </a:r>
          </a:p>
          <a:p>
            <a:r>
              <a:rPr lang="fr-CA" dirty="0" smtClean="0"/>
              <a:t>Dans certaines bases de données (ex. ERIC), il est possible d’utiliser la troncature pour remplacer un mot.</a:t>
            </a:r>
          </a:p>
          <a:p>
            <a:pPr lvl="1"/>
            <a:r>
              <a:rPr lang="fr-CA" dirty="0" smtClean="0"/>
              <a:t>Dans l’exemple </a:t>
            </a:r>
            <a:r>
              <a:rPr lang="fr-CA" dirty="0" err="1" smtClean="0">
                <a:solidFill>
                  <a:srgbClr val="CD0920"/>
                </a:solidFill>
              </a:rPr>
              <a:t>medical</a:t>
            </a:r>
            <a:r>
              <a:rPr lang="fr-CA" dirty="0" smtClean="0"/>
              <a:t> * </a:t>
            </a:r>
            <a:r>
              <a:rPr lang="fr-CA" dirty="0" err="1" smtClean="0">
                <a:solidFill>
                  <a:srgbClr val="CD0920"/>
                </a:solidFill>
              </a:rPr>
              <a:t>anxiety</a:t>
            </a:r>
            <a:r>
              <a:rPr lang="fr-CA" dirty="0" smtClean="0"/>
              <a:t>, le symbole * pourra être remplacé par </a:t>
            </a:r>
            <a:r>
              <a:rPr lang="fr-CA" dirty="0" err="1" smtClean="0"/>
              <a:t>student</a:t>
            </a:r>
            <a:r>
              <a:rPr lang="fr-CA" i="1" dirty="0" smtClean="0"/>
              <a:t> :</a:t>
            </a:r>
            <a:r>
              <a:rPr lang="fr-CA" dirty="0" smtClean="0"/>
              <a:t> </a:t>
            </a:r>
            <a:r>
              <a:rPr lang="fr-CA" dirty="0" err="1" smtClean="0">
                <a:solidFill>
                  <a:srgbClr val="CD0920"/>
                </a:solidFill>
              </a:rPr>
              <a:t>medical</a:t>
            </a:r>
            <a:r>
              <a:rPr lang="fr-CA" dirty="0" smtClean="0"/>
              <a:t> </a:t>
            </a:r>
            <a:r>
              <a:rPr lang="fr-CA" dirty="0" err="1" smtClean="0"/>
              <a:t>student</a:t>
            </a:r>
            <a:r>
              <a:rPr lang="fr-CA" dirty="0" smtClean="0"/>
              <a:t> </a:t>
            </a:r>
            <a:r>
              <a:rPr lang="fr-CA" dirty="0" err="1" smtClean="0">
                <a:solidFill>
                  <a:srgbClr val="CD0920"/>
                </a:solidFill>
              </a:rPr>
              <a:t>anxiety</a:t>
            </a:r>
            <a:r>
              <a:rPr lang="fr-CA" dirty="0" smtClean="0"/>
              <a:t>, patient</a:t>
            </a:r>
            <a:r>
              <a:rPr lang="fr-CA" i="1" dirty="0" smtClean="0"/>
              <a:t> : </a:t>
            </a:r>
            <a:r>
              <a:rPr lang="fr-CA" dirty="0" err="1" smtClean="0">
                <a:solidFill>
                  <a:srgbClr val="CD0920"/>
                </a:solidFill>
              </a:rPr>
              <a:t>medical</a:t>
            </a:r>
            <a:r>
              <a:rPr lang="fr-CA" dirty="0" smtClean="0"/>
              <a:t> patient </a:t>
            </a:r>
            <a:r>
              <a:rPr lang="fr-CA" dirty="0" err="1" smtClean="0">
                <a:solidFill>
                  <a:srgbClr val="CD0920"/>
                </a:solidFill>
              </a:rPr>
              <a:t>anxiety</a:t>
            </a:r>
            <a:r>
              <a:rPr lang="fr-CA" dirty="0" smtClean="0"/>
              <a:t>, etc.</a:t>
            </a:r>
          </a:p>
          <a:p>
            <a:endParaRPr lang="fr-CA" dirty="0"/>
          </a:p>
          <a:p>
            <a:endParaRPr lang="fr-CA" dirty="0" smtClean="0"/>
          </a:p>
        </p:txBody>
      </p:sp>
      <p:sp>
        <p:nvSpPr>
          <p:cNvPr id="2" name="Espace réservé du texte 1"/>
          <p:cNvSpPr>
            <a:spLocks noGrp="1"/>
          </p:cNvSpPr>
          <p:nvPr>
            <p:ph type="body" sz="quarter" idx="13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fr-CA" dirty="0" smtClean="0"/>
              <a:t>La troncature permet de chercher en une seule fois toutes les terminaisons possibles d’un mot.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926460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heme/theme1.xml><?xml version="1.0" encoding="utf-8"?>
<a:theme xmlns:a="http://schemas.openxmlformats.org/drawingml/2006/main" name="Gabarit 2015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Gabarit PowerPoint 2016.potx" id="{C87829A7-851C-46B8-8808-754180072FC1}" vid="{625634AB-FFEB-4CF6-A55B-0F9048145DC0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PowerPoint-format-standard</Template>
  <TotalTime>407</TotalTime>
  <Words>930</Words>
  <Application>Microsoft Office PowerPoint</Application>
  <PresentationFormat>Affichage à l'écran (4:3)</PresentationFormat>
  <Paragraphs>101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8" baseType="lpstr">
      <vt:lpstr>Arial</vt:lpstr>
      <vt:lpstr>Arial Narrow</vt:lpstr>
      <vt:lpstr>Calibri</vt:lpstr>
      <vt:lpstr>Times New Roman</vt:lpstr>
      <vt:lpstr>Gabarit 2015</vt:lpstr>
      <vt:lpstr>Présentation PowerPoint</vt:lpstr>
      <vt:lpstr>Vocabulaire contrôlé et vocabulaire libre</vt:lpstr>
      <vt:lpstr>Vocabulaire contrôlé</vt:lpstr>
      <vt:lpstr>Vocabulaire contrôlé - Thésaurus</vt:lpstr>
      <vt:lpstr>Vocabulaire contrôlé - Thésaurus</vt:lpstr>
      <vt:lpstr>Vocabulaire contrôlé - Explosion</vt:lpstr>
      <vt:lpstr>Vocabulaire contrôlé - Sujet majeur</vt:lpstr>
      <vt:lpstr>Vocabulaire libre</vt:lpstr>
      <vt:lpstr>Vocabulaire libre – Troncature</vt:lpstr>
      <vt:lpstr>Vocabulaire libre – Recherche d’expression</vt:lpstr>
      <vt:lpstr>Vocabulaire libre - Masque</vt:lpstr>
      <vt:lpstr>Vocabulaire libre – opérateur de proximité</vt:lpstr>
      <vt:lpstr>Besoin d’aide?</vt:lpstr>
    </vt:vector>
  </TitlesOfParts>
  <Company>Bibliothèque de l'Université Laval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Emmanuelle Paquette Raynard</dc:creator>
  <cp:lastModifiedBy>Emmanuelle Paquette Raynard</cp:lastModifiedBy>
  <cp:revision>29</cp:revision>
  <dcterms:created xsi:type="dcterms:W3CDTF">2016-06-07T18:00:32Z</dcterms:created>
  <dcterms:modified xsi:type="dcterms:W3CDTF">2016-09-15T16:46:35Z</dcterms:modified>
</cp:coreProperties>
</file>